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260" r:id="rId2"/>
    <p:sldId id="288" r:id="rId3"/>
    <p:sldId id="263" r:id="rId4"/>
    <p:sldId id="268" r:id="rId5"/>
    <p:sldId id="269" r:id="rId6"/>
    <p:sldId id="289" r:id="rId7"/>
    <p:sldId id="286" r:id="rId8"/>
    <p:sldId id="271" r:id="rId9"/>
    <p:sldId id="272" r:id="rId10"/>
    <p:sldId id="273" r:id="rId11"/>
    <p:sldId id="274" r:id="rId12"/>
    <p:sldId id="275" r:id="rId13"/>
    <p:sldId id="282" r:id="rId14"/>
    <p:sldId id="276" r:id="rId15"/>
    <p:sldId id="278" r:id="rId16"/>
    <p:sldId id="280" r:id="rId17"/>
    <p:sldId id="285" r:id="rId18"/>
  </p:sldIdLst>
  <p:sldSz cx="9144000" cy="6858000" type="screen4x3"/>
  <p:notesSz cx="6858000" cy="9144000"/>
  <p:embeddedFontLst>
    <p:embeddedFont>
      <p:font typeface="Calibri" panose="020F0502020204030204" pitchFamily="34" charset="0"/>
      <p:regular r:id="rId19"/>
      <p:bold r:id="rId20"/>
      <p:italic r:id="rId21"/>
      <p:boldItalic r:id="rId22"/>
    </p:embeddedFont>
    <p:embeddedFont>
      <p:font typeface="Segoe UI Historic" panose="020B0502040204020203" pitchFamily="34" charset="0"/>
      <p:regular r:id="rId23"/>
    </p:embeddedFont>
  </p:embeddedFontLst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CA62C"/>
    <a:srgbClr val="69A12B"/>
    <a:srgbClr val="27704F"/>
    <a:srgbClr val="008080"/>
    <a:srgbClr val="DF3C0F"/>
    <a:srgbClr val="E4931C"/>
    <a:srgbClr val="FFE89F"/>
    <a:srgbClr val="50C8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1450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font" Target="fonts/font3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5.fntdata"/><Relationship Id="rId10" Type="http://schemas.openxmlformats.org/officeDocument/2006/relationships/slide" Target="slides/slide9.xml"/><Relationship Id="rId19" Type="http://schemas.openxmlformats.org/officeDocument/2006/relationships/font" Target="fonts/font1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4.fntdata"/><Relationship Id="rId27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F9D30F4-80D0-4293-BD7B-374EB926B979}" type="doc">
      <dgm:prSet loTypeId="urn:microsoft.com/office/officeart/2005/8/layout/radial1" loCatId="relationship" qsTypeId="urn:microsoft.com/office/officeart/2005/8/quickstyle/simple1" qsCatId="simple" csTypeId="urn:microsoft.com/office/officeart/2005/8/colors/accent1_2" csCatId="accent1"/>
      <dgm:spPr/>
    </dgm:pt>
    <dgm:pt modelId="{1A419994-3117-4956-8031-7BD751E59997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Технологии</a:t>
          </a:r>
        </a:p>
      </dgm:t>
    </dgm:pt>
    <dgm:pt modelId="{2214F6F2-B90A-4C8C-AD00-4CAE754C72E3}" type="parTrans" cxnId="{C564B3A5-DF7F-4EAA-A7C8-CDED99900210}">
      <dgm:prSet/>
      <dgm:spPr/>
    </dgm:pt>
    <dgm:pt modelId="{56C0F1F5-8669-4686-8CA2-0B3E19DE296F}" type="sibTrans" cxnId="{C564B3A5-DF7F-4EAA-A7C8-CDED99900210}">
      <dgm:prSet/>
      <dgm:spPr/>
    </dgm:pt>
    <dgm:pt modelId="{07FD9078-1847-4B90-9B07-002E090BA56C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Кейс –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технология</a:t>
          </a:r>
        </a:p>
      </dgm:t>
    </dgm:pt>
    <dgm:pt modelId="{1BBC5B12-5A30-498C-9313-4F7EADB2B3CC}" type="parTrans" cxnId="{9DF9D71A-9373-48FB-A678-09C9EAA3B5B4}">
      <dgm:prSet/>
      <dgm:spPr/>
      <dgm:t>
        <a:bodyPr/>
        <a:lstStyle/>
        <a:p>
          <a:endParaRPr lang="ru-RU"/>
        </a:p>
      </dgm:t>
    </dgm:pt>
    <dgm:pt modelId="{57CD70D1-0B7C-4171-AB51-2FA9A7151897}" type="sibTrans" cxnId="{9DF9D71A-9373-48FB-A678-09C9EAA3B5B4}">
      <dgm:prSet/>
      <dgm:spPr/>
    </dgm:pt>
    <dgm:pt modelId="{0F49E17F-5E5A-49BE-8D73-E2D77D7137EB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Экологические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 сказки</a:t>
          </a:r>
        </a:p>
      </dgm:t>
    </dgm:pt>
    <dgm:pt modelId="{4AF57AD3-101F-4F59-A91D-C355901E5B95}" type="parTrans" cxnId="{D2186EB4-5C53-41BE-8535-2C95DB304316}">
      <dgm:prSet/>
      <dgm:spPr/>
      <dgm:t>
        <a:bodyPr/>
        <a:lstStyle/>
        <a:p>
          <a:endParaRPr lang="ru-RU"/>
        </a:p>
      </dgm:t>
    </dgm:pt>
    <dgm:pt modelId="{39121DE9-ADFF-4731-878B-7BFACD6340B3}" type="sibTrans" cxnId="{D2186EB4-5C53-41BE-8535-2C95DB304316}">
      <dgm:prSet/>
      <dgm:spPr/>
    </dgm:pt>
    <dgm:pt modelId="{5C414847-8583-4DF9-9DC8-82C38164925E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Природо-</a:t>
          </a:r>
          <a:br>
            <a:rPr kumimoji="0" lang="ru-RU" altLang="ru-RU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</a:br>
          <a:r>
            <a:rPr kumimoji="0" lang="ru-RU" altLang="ru-RU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охранные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 акции</a:t>
          </a:r>
        </a:p>
      </dgm:t>
    </dgm:pt>
    <dgm:pt modelId="{AB13F73F-2B00-42BA-804D-7372B0524BF0}" type="parTrans" cxnId="{90EF0F77-1823-4EAE-B7A8-80D600E6DBD1}">
      <dgm:prSet/>
      <dgm:spPr/>
      <dgm:t>
        <a:bodyPr/>
        <a:lstStyle/>
        <a:p>
          <a:endParaRPr lang="ru-RU"/>
        </a:p>
      </dgm:t>
    </dgm:pt>
    <dgm:pt modelId="{4E151FE1-7060-4B24-A416-1552EA87F7A6}" type="sibTrans" cxnId="{90EF0F77-1823-4EAE-B7A8-80D600E6DBD1}">
      <dgm:prSet/>
      <dgm:spPr/>
    </dgm:pt>
    <dgm:pt modelId="{DEF4A722-F1B6-4A1B-896E-CD1CD6B31AF9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Экологическая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 тропа</a:t>
          </a:r>
        </a:p>
      </dgm:t>
    </dgm:pt>
    <dgm:pt modelId="{11FAD482-E779-4658-B8E8-40FD731603DB}" type="parTrans" cxnId="{26FF5177-4DC6-470F-952D-8F147D049EBB}">
      <dgm:prSet/>
      <dgm:spPr/>
      <dgm:t>
        <a:bodyPr/>
        <a:lstStyle/>
        <a:p>
          <a:endParaRPr lang="ru-RU"/>
        </a:p>
      </dgm:t>
    </dgm:pt>
    <dgm:pt modelId="{F509171B-ED79-4785-9E4C-21850B67A335}" type="sibTrans" cxnId="{26FF5177-4DC6-470F-952D-8F147D049EBB}">
      <dgm:prSet/>
      <dgm:spPr/>
    </dgm:pt>
    <dgm:pt modelId="{F94772FF-3676-4B6B-BB5F-57B5179DCCD7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ТРИЗ –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технологии</a:t>
          </a:r>
        </a:p>
      </dgm:t>
    </dgm:pt>
    <dgm:pt modelId="{E8EA28EE-6764-409A-9752-175778E4355D}" type="parTrans" cxnId="{87D90C4F-AA70-4541-AE8D-7BB7529D0A7C}">
      <dgm:prSet/>
      <dgm:spPr/>
      <dgm:t>
        <a:bodyPr/>
        <a:lstStyle/>
        <a:p>
          <a:endParaRPr lang="ru-RU"/>
        </a:p>
      </dgm:t>
    </dgm:pt>
    <dgm:pt modelId="{5A980C49-480C-42A5-BA80-B5BECD2522AC}" type="sibTrans" cxnId="{87D90C4F-AA70-4541-AE8D-7BB7529D0A7C}">
      <dgm:prSet/>
      <dgm:spPr/>
    </dgm:pt>
    <dgm:pt modelId="{D3E7D029-5847-400D-8430-D87D313EE2A7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Экологический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театр</a:t>
          </a:r>
        </a:p>
      </dgm:t>
    </dgm:pt>
    <dgm:pt modelId="{2AC981EF-35AE-446E-BA12-B010DCA0C06A}" type="parTrans" cxnId="{8F5814AC-BBCA-4456-BB20-03C556A3D02F}">
      <dgm:prSet/>
      <dgm:spPr/>
      <dgm:t>
        <a:bodyPr/>
        <a:lstStyle/>
        <a:p>
          <a:endParaRPr lang="ru-RU"/>
        </a:p>
      </dgm:t>
    </dgm:pt>
    <dgm:pt modelId="{38198BC9-4821-42A5-AD14-6DC4D393DE9D}" type="sibTrans" cxnId="{8F5814AC-BBCA-4456-BB20-03C556A3D02F}">
      <dgm:prSet/>
      <dgm:spPr/>
    </dgm:pt>
    <dgm:pt modelId="{693FEBCE-2B01-4743-8F5F-0EAE02FAAE32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Метод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моделирования</a:t>
          </a:r>
        </a:p>
      </dgm:t>
    </dgm:pt>
    <dgm:pt modelId="{2543CF86-6033-4FFD-9161-47AAA0DC7355}" type="parTrans" cxnId="{332822C1-92F7-457A-B227-2A43818F7531}">
      <dgm:prSet/>
      <dgm:spPr/>
      <dgm:t>
        <a:bodyPr/>
        <a:lstStyle/>
        <a:p>
          <a:endParaRPr lang="ru-RU"/>
        </a:p>
      </dgm:t>
    </dgm:pt>
    <dgm:pt modelId="{4E28E942-73CD-41F5-ACD0-C3117D8BDDB4}" type="sibTrans" cxnId="{332822C1-92F7-457A-B227-2A43818F7531}">
      <dgm:prSet/>
      <dgm:spPr/>
    </dgm:pt>
    <dgm:pt modelId="{96924C85-805B-4927-B131-8A55086C85C2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Компьютерные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 технологии</a:t>
          </a:r>
        </a:p>
      </dgm:t>
    </dgm:pt>
    <dgm:pt modelId="{D426DE98-FA0D-4500-873B-83B5C09F732B}" type="parTrans" cxnId="{ADE48223-19A8-45C7-B0E3-376FF66BBBFB}">
      <dgm:prSet/>
      <dgm:spPr/>
      <dgm:t>
        <a:bodyPr/>
        <a:lstStyle/>
        <a:p>
          <a:endParaRPr lang="ru-RU"/>
        </a:p>
      </dgm:t>
    </dgm:pt>
    <dgm:pt modelId="{E5B8D332-D32E-4A89-90C4-BDF4BBC5FA86}" type="sibTrans" cxnId="{ADE48223-19A8-45C7-B0E3-376FF66BBBFB}">
      <dgm:prSet/>
      <dgm:spPr/>
    </dgm:pt>
    <dgm:pt modelId="{108025E5-9853-4263-AEFD-D20649CA815A}" type="pres">
      <dgm:prSet presAssocID="{BF9D30F4-80D0-4293-BD7B-374EB926B979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80DFD7FA-8D01-40EC-86BE-7D9BC9E4783C}" type="pres">
      <dgm:prSet presAssocID="{1A419994-3117-4956-8031-7BD751E59997}" presName="centerShape" presStyleLbl="node0" presStyleIdx="0" presStyleCnt="1"/>
      <dgm:spPr/>
      <dgm:t>
        <a:bodyPr/>
        <a:lstStyle/>
        <a:p>
          <a:endParaRPr lang="ru-RU"/>
        </a:p>
      </dgm:t>
    </dgm:pt>
    <dgm:pt modelId="{032F23FE-2870-490D-B1B1-4689266DE45A}" type="pres">
      <dgm:prSet presAssocID="{1BBC5B12-5A30-498C-9313-4F7EADB2B3CC}" presName="Name9" presStyleLbl="parChTrans1D2" presStyleIdx="0" presStyleCnt="8"/>
      <dgm:spPr/>
      <dgm:t>
        <a:bodyPr/>
        <a:lstStyle/>
        <a:p>
          <a:endParaRPr lang="ru-RU"/>
        </a:p>
      </dgm:t>
    </dgm:pt>
    <dgm:pt modelId="{FCD9E242-B1AF-49AB-9DDD-BC76EE794D55}" type="pres">
      <dgm:prSet presAssocID="{1BBC5B12-5A30-498C-9313-4F7EADB2B3CC}" presName="connTx" presStyleLbl="parChTrans1D2" presStyleIdx="0" presStyleCnt="8"/>
      <dgm:spPr/>
      <dgm:t>
        <a:bodyPr/>
        <a:lstStyle/>
        <a:p>
          <a:endParaRPr lang="ru-RU"/>
        </a:p>
      </dgm:t>
    </dgm:pt>
    <dgm:pt modelId="{C46FDD88-3FD5-437A-9F29-093D473FA508}" type="pres">
      <dgm:prSet presAssocID="{07FD9078-1847-4B90-9B07-002E090BA56C}" presName="node" presStyleLbl="node1" presStyleIdx="0" presStyleCnt="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9FEADAB-4165-452C-9403-BB8D35D969BA}" type="pres">
      <dgm:prSet presAssocID="{4AF57AD3-101F-4F59-A91D-C355901E5B95}" presName="Name9" presStyleLbl="parChTrans1D2" presStyleIdx="1" presStyleCnt="8"/>
      <dgm:spPr/>
      <dgm:t>
        <a:bodyPr/>
        <a:lstStyle/>
        <a:p>
          <a:endParaRPr lang="ru-RU"/>
        </a:p>
      </dgm:t>
    </dgm:pt>
    <dgm:pt modelId="{68A3F5CB-16D8-4327-B89F-4FB5D61A511D}" type="pres">
      <dgm:prSet presAssocID="{4AF57AD3-101F-4F59-A91D-C355901E5B95}" presName="connTx" presStyleLbl="parChTrans1D2" presStyleIdx="1" presStyleCnt="8"/>
      <dgm:spPr/>
      <dgm:t>
        <a:bodyPr/>
        <a:lstStyle/>
        <a:p>
          <a:endParaRPr lang="ru-RU"/>
        </a:p>
      </dgm:t>
    </dgm:pt>
    <dgm:pt modelId="{694535B4-5DFA-4DD2-898C-CAE69BB0BB8E}" type="pres">
      <dgm:prSet presAssocID="{0F49E17F-5E5A-49BE-8D73-E2D77D7137EB}" presName="node" presStyleLbl="node1" presStyleIdx="1" presStyleCnt="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3962BB2-D668-4DA9-8147-C193B6E2AE41}" type="pres">
      <dgm:prSet presAssocID="{AB13F73F-2B00-42BA-804D-7372B0524BF0}" presName="Name9" presStyleLbl="parChTrans1D2" presStyleIdx="2" presStyleCnt="8"/>
      <dgm:spPr/>
      <dgm:t>
        <a:bodyPr/>
        <a:lstStyle/>
        <a:p>
          <a:endParaRPr lang="ru-RU"/>
        </a:p>
      </dgm:t>
    </dgm:pt>
    <dgm:pt modelId="{F8E5CE39-9CF7-4F6D-BC50-38519B6A56A1}" type="pres">
      <dgm:prSet presAssocID="{AB13F73F-2B00-42BA-804D-7372B0524BF0}" presName="connTx" presStyleLbl="parChTrans1D2" presStyleIdx="2" presStyleCnt="8"/>
      <dgm:spPr/>
      <dgm:t>
        <a:bodyPr/>
        <a:lstStyle/>
        <a:p>
          <a:endParaRPr lang="ru-RU"/>
        </a:p>
      </dgm:t>
    </dgm:pt>
    <dgm:pt modelId="{510F16DB-38B5-4F23-B879-54F388909E87}" type="pres">
      <dgm:prSet presAssocID="{5C414847-8583-4DF9-9DC8-82C38164925E}" presName="node" presStyleLbl="node1" presStyleIdx="2" presStyleCnt="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AF23405-42B7-407B-B9CD-D936AC6E9968}" type="pres">
      <dgm:prSet presAssocID="{11FAD482-E779-4658-B8E8-40FD731603DB}" presName="Name9" presStyleLbl="parChTrans1D2" presStyleIdx="3" presStyleCnt="8"/>
      <dgm:spPr/>
      <dgm:t>
        <a:bodyPr/>
        <a:lstStyle/>
        <a:p>
          <a:endParaRPr lang="ru-RU"/>
        </a:p>
      </dgm:t>
    </dgm:pt>
    <dgm:pt modelId="{5286843B-5B6D-454A-9E2F-FC70F4A53025}" type="pres">
      <dgm:prSet presAssocID="{11FAD482-E779-4658-B8E8-40FD731603DB}" presName="connTx" presStyleLbl="parChTrans1D2" presStyleIdx="3" presStyleCnt="8"/>
      <dgm:spPr/>
      <dgm:t>
        <a:bodyPr/>
        <a:lstStyle/>
        <a:p>
          <a:endParaRPr lang="ru-RU"/>
        </a:p>
      </dgm:t>
    </dgm:pt>
    <dgm:pt modelId="{0AAB9DB3-06AC-4CC5-BE6A-743D3EA4323B}" type="pres">
      <dgm:prSet presAssocID="{DEF4A722-F1B6-4A1B-896E-CD1CD6B31AF9}" presName="node" presStyleLbl="node1" presStyleIdx="3" presStyleCnt="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9B27B34-B807-4F93-8929-1CC25642FC21}" type="pres">
      <dgm:prSet presAssocID="{E8EA28EE-6764-409A-9752-175778E4355D}" presName="Name9" presStyleLbl="parChTrans1D2" presStyleIdx="4" presStyleCnt="8"/>
      <dgm:spPr/>
      <dgm:t>
        <a:bodyPr/>
        <a:lstStyle/>
        <a:p>
          <a:endParaRPr lang="ru-RU"/>
        </a:p>
      </dgm:t>
    </dgm:pt>
    <dgm:pt modelId="{1C6AB079-4105-4860-8578-7CD76E9FA96C}" type="pres">
      <dgm:prSet presAssocID="{E8EA28EE-6764-409A-9752-175778E4355D}" presName="connTx" presStyleLbl="parChTrans1D2" presStyleIdx="4" presStyleCnt="8"/>
      <dgm:spPr/>
      <dgm:t>
        <a:bodyPr/>
        <a:lstStyle/>
        <a:p>
          <a:endParaRPr lang="ru-RU"/>
        </a:p>
      </dgm:t>
    </dgm:pt>
    <dgm:pt modelId="{27A532A4-2578-43A8-A575-37178C5F1D6D}" type="pres">
      <dgm:prSet presAssocID="{F94772FF-3676-4B6B-BB5F-57B5179DCCD7}" presName="node" presStyleLbl="node1" presStyleIdx="4" presStyleCnt="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ABC2914-77FD-4F23-8134-5B96A20F889A}" type="pres">
      <dgm:prSet presAssocID="{2AC981EF-35AE-446E-BA12-B010DCA0C06A}" presName="Name9" presStyleLbl="parChTrans1D2" presStyleIdx="5" presStyleCnt="8"/>
      <dgm:spPr/>
      <dgm:t>
        <a:bodyPr/>
        <a:lstStyle/>
        <a:p>
          <a:endParaRPr lang="ru-RU"/>
        </a:p>
      </dgm:t>
    </dgm:pt>
    <dgm:pt modelId="{F483C89D-A244-4E1C-A5D3-4604EEEAE4CA}" type="pres">
      <dgm:prSet presAssocID="{2AC981EF-35AE-446E-BA12-B010DCA0C06A}" presName="connTx" presStyleLbl="parChTrans1D2" presStyleIdx="5" presStyleCnt="8"/>
      <dgm:spPr/>
      <dgm:t>
        <a:bodyPr/>
        <a:lstStyle/>
        <a:p>
          <a:endParaRPr lang="ru-RU"/>
        </a:p>
      </dgm:t>
    </dgm:pt>
    <dgm:pt modelId="{11069C87-B45E-40BC-A4C4-213BB1F37281}" type="pres">
      <dgm:prSet presAssocID="{D3E7D029-5847-400D-8430-D87D313EE2A7}" presName="node" presStyleLbl="node1" presStyleIdx="5" presStyleCnt="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BB72957-D99C-4C85-8A0C-4C1C0A0ACCBD}" type="pres">
      <dgm:prSet presAssocID="{2543CF86-6033-4FFD-9161-47AAA0DC7355}" presName="Name9" presStyleLbl="parChTrans1D2" presStyleIdx="6" presStyleCnt="8"/>
      <dgm:spPr/>
      <dgm:t>
        <a:bodyPr/>
        <a:lstStyle/>
        <a:p>
          <a:endParaRPr lang="ru-RU"/>
        </a:p>
      </dgm:t>
    </dgm:pt>
    <dgm:pt modelId="{4B0FF590-CA6D-4375-A1DC-E80F71E27D93}" type="pres">
      <dgm:prSet presAssocID="{2543CF86-6033-4FFD-9161-47AAA0DC7355}" presName="connTx" presStyleLbl="parChTrans1D2" presStyleIdx="6" presStyleCnt="8"/>
      <dgm:spPr/>
      <dgm:t>
        <a:bodyPr/>
        <a:lstStyle/>
        <a:p>
          <a:endParaRPr lang="ru-RU"/>
        </a:p>
      </dgm:t>
    </dgm:pt>
    <dgm:pt modelId="{D71FB289-4514-4773-8046-F7E4339D8C57}" type="pres">
      <dgm:prSet presAssocID="{693FEBCE-2B01-4743-8F5F-0EAE02FAAE32}" presName="node" presStyleLbl="node1" presStyleIdx="6" presStyleCnt="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9B0FA44-A07E-4E6F-9735-4300490BB5FB}" type="pres">
      <dgm:prSet presAssocID="{D426DE98-FA0D-4500-873B-83B5C09F732B}" presName="Name9" presStyleLbl="parChTrans1D2" presStyleIdx="7" presStyleCnt="8"/>
      <dgm:spPr/>
      <dgm:t>
        <a:bodyPr/>
        <a:lstStyle/>
        <a:p>
          <a:endParaRPr lang="ru-RU"/>
        </a:p>
      </dgm:t>
    </dgm:pt>
    <dgm:pt modelId="{AAA987A6-0760-44B5-B06C-C24E6C6E7DAA}" type="pres">
      <dgm:prSet presAssocID="{D426DE98-FA0D-4500-873B-83B5C09F732B}" presName="connTx" presStyleLbl="parChTrans1D2" presStyleIdx="7" presStyleCnt="8"/>
      <dgm:spPr/>
      <dgm:t>
        <a:bodyPr/>
        <a:lstStyle/>
        <a:p>
          <a:endParaRPr lang="ru-RU"/>
        </a:p>
      </dgm:t>
    </dgm:pt>
    <dgm:pt modelId="{DBD00F80-9E40-45D8-9480-A8F3D23922AC}" type="pres">
      <dgm:prSet presAssocID="{96924C85-805B-4927-B131-8A55086C85C2}" presName="node" presStyleLbl="node1" presStyleIdx="7" presStyleCnt="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D030A12-0C5A-4AF9-8532-ED33EE2B8D47}" type="presOf" srcId="{D3E7D029-5847-400D-8430-D87D313EE2A7}" destId="{11069C87-B45E-40BC-A4C4-213BB1F37281}" srcOrd="0" destOrd="0" presId="urn:microsoft.com/office/officeart/2005/8/layout/radial1"/>
    <dgm:cxn modelId="{9DF9D71A-9373-48FB-A678-09C9EAA3B5B4}" srcId="{1A419994-3117-4956-8031-7BD751E59997}" destId="{07FD9078-1847-4B90-9B07-002E090BA56C}" srcOrd="0" destOrd="0" parTransId="{1BBC5B12-5A30-498C-9313-4F7EADB2B3CC}" sibTransId="{57CD70D1-0B7C-4171-AB51-2FA9A7151897}"/>
    <dgm:cxn modelId="{989310BE-2EEA-412B-9017-C2D5E9CD111A}" type="presOf" srcId="{07FD9078-1847-4B90-9B07-002E090BA56C}" destId="{C46FDD88-3FD5-437A-9F29-093D473FA508}" srcOrd="0" destOrd="0" presId="urn:microsoft.com/office/officeart/2005/8/layout/radial1"/>
    <dgm:cxn modelId="{FBA8E58B-F913-4A0A-8027-AD8213AAAE5A}" type="presOf" srcId="{DEF4A722-F1B6-4A1B-896E-CD1CD6B31AF9}" destId="{0AAB9DB3-06AC-4CC5-BE6A-743D3EA4323B}" srcOrd="0" destOrd="0" presId="urn:microsoft.com/office/officeart/2005/8/layout/radial1"/>
    <dgm:cxn modelId="{AA06CC8B-1C85-4258-8CF2-6F849D69249A}" type="presOf" srcId="{E8EA28EE-6764-409A-9752-175778E4355D}" destId="{D9B27B34-B807-4F93-8929-1CC25642FC21}" srcOrd="0" destOrd="0" presId="urn:microsoft.com/office/officeart/2005/8/layout/radial1"/>
    <dgm:cxn modelId="{4E02CDCB-2A81-4A09-9568-5326DE96E977}" type="presOf" srcId="{11FAD482-E779-4658-B8E8-40FD731603DB}" destId="{9AF23405-42B7-407B-B9CD-D936AC6E9968}" srcOrd="0" destOrd="0" presId="urn:microsoft.com/office/officeart/2005/8/layout/radial1"/>
    <dgm:cxn modelId="{D2186EB4-5C53-41BE-8535-2C95DB304316}" srcId="{1A419994-3117-4956-8031-7BD751E59997}" destId="{0F49E17F-5E5A-49BE-8D73-E2D77D7137EB}" srcOrd="1" destOrd="0" parTransId="{4AF57AD3-101F-4F59-A91D-C355901E5B95}" sibTransId="{39121DE9-ADFF-4731-878B-7BFACD6340B3}"/>
    <dgm:cxn modelId="{C564B3A5-DF7F-4EAA-A7C8-CDED99900210}" srcId="{BF9D30F4-80D0-4293-BD7B-374EB926B979}" destId="{1A419994-3117-4956-8031-7BD751E59997}" srcOrd="0" destOrd="0" parTransId="{2214F6F2-B90A-4C8C-AD00-4CAE754C72E3}" sibTransId="{56C0F1F5-8669-4686-8CA2-0B3E19DE296F}"/>
    <dgm:cxn modelId="{553863C9-7D8E-4644-81EA-DCB9DE958F29}" type="presOf" srcId="{1BBC5B12-5A30-498C-9313-4F7EADB2B3CC}" destId="{FCD9E242-B1AF-49AB-9DDD-BC76EE794D55}" srcOrd="1" destOrd="0" presId="urn:microsoft.com/office/officeart/2005/8/layout/radial1"/>
    <dgm:cxn modelId="{284CB037-DA81-4447-9E9E-284E1AA310BA}" type="presOf" srcId="{11FAD482-E779-4658-B8E8-40FD731603DB}" destId="{5286843B-5B6D-454A-9E2F-FC70F4A53025}" srcOrd="1" destOrd="0" presId="urn:microsoft.com/office/officeart/2005/8/layout/radial1"/>
    <dgm:cxn modelId="{BD4A6EF6-B9E3-4516-837D-426AC8C236C5}" type="presOf" srcId="{1A419994-3117-4956-8031-7BD751E59997}" destId="{80DFD7FA-8D01-40EC-86BE-7D9BC9E4783C}" srcOrd="0" destOrd="0" presId="urn:microsoft.com/office/officeart/2005/8/layout/radial1"/>
    <dgm:cxn modelId="{2DD3E323-B53F-4953-92FD-9AA697DEF757}" type="presOf" srcId="{2AC981EF-35AE-446E-BA12-B010DCA0C06A}" destId="{F483C89D-A244-4E1C-A5D3-4604EEEAE4CA}" srcOrd="1" destOrd="0" presId="urn:microsoft.com/office/officeart/2005/8/layout/radial1"/>
    <dgm:cxn modelId="{C9860A0C-7CC5-4346-840F-6D0E068485DF}" type="presOf" srcId="{96924C85-805B-4927-B131-8A55086C85C2}" destId="{DBD00F80-9E40-45D8-9480-A8F3D23922AC}" srcOrd="0" destOrd="0" presId="urn:microsoft.com/office/officeart/2005/8/layout/radial1"/>
    <dgm:cxn modelId="{88C91318-744C-4B7B-BE32-E6B2D568D64B}" type="presOf" srcId="{693FEBCE-2B01-4743-8F5F-0EAE02FAAE32}" destId="{D71FB289-4514-4773-8046-F7E4339D8C57}" srcOrd="0" destOrd="0" presId="urn:microsoft.com/office/officeart/2005/8/layout/radial1"/>
    <dgm:cxn modelId="{4EF674F8-025F-43AA-BB59-9D12EF90E684}" type="presOf" srcId="{AB13F73F-2B00-42BA-804D-7372B0524BF0}" destId="{F8E5CE39-9CF7-4F6D-BC50-38519B6A56A1}" srcOrd="1" destOrd="0" presId="urn:microsoft.com/office/officeart/2005/8/layout/radial1"/>
    <dgm:cxn modelId="{332822C1-92F7-457A-B227-2A43818F7531}" srcId="{1A419994-3117-4956-8031-7BD751E59997}" destId="{693FEBCE-2B01-4743-8F5F-0EAE02FAAE32}" srcOrd="6" destOrd="0" parTransId="{2543CF86-6033-4FFD-9161-47AAA0DC7355}" sibTransId="{4E28E942-73CD-41F5-ACD0-C3117D8BDDB4}"/>
    <dgm:cxn modelId="{0C63A5C0-652C-4F0F-8DEE-28E7B9609295}" type="presOf" srcId="{2AC981EF-35AE-446E-BA12-B010DCA0C06A}" destId="{FABC2914-77FD-4F23-8134-5B96A20F889A}" srcOrd="0" destOrd="0" presId="urn:microsoft.com/office/officeart/2005/8/layout/radial1"/>
    <dgm:cxn modelId="{A3433A13-9021-4F31-890B-F382617AD4C7}" type="presOf" srcId="{1BBC5B12-5A30-498C-9313-4F7EADB2B3CC}" destId="{032F23FE-2870-490D-B1B1-4689266DE45A}" srcOrd="0" destOrd="0" presId="urn:microsoft.com/office/officeart/2005/8/layout/radial1"/>
    <dgm:cxn modelId="{26FF5177-4DC6-470F-952D-8F147D049EBB}" srcId="{1A419994-3117-4956-8031-7BD751E59997}" destId="{DEF4A722-F1B6-4A1B-896E-CD1CD6B31AF9}" srcOrd="3" destOrd="0" parTransId="{11FAD482-E779-4658-B8E8-40FD731603DB}" sibTransId="{F509171B-ED79-4785-9E4C-21850B67A335}"/>
    <dgm:cxn modelId="{21AD36E0-3636-43A1-8E27-E8D0D0B60FDC}" type="presOf" srcId="{4AF57AD3-101F-4F59-A91D-C355901E5B95}" destId="{C9FEADAB-4165-452C-9403-BB8D35D969BA}" srcOrd="0" destOrd="0" presId="urn:microsoft.com/office/officeart/2005/8/layout/radial1"/>
    <dgm:cxn modelId="{697DDECA-3393-4F22-9468-F5508FE9DBB8}" type="presOf" srcId="{4AF57AD3-101F-4F59-A91D-C355901E5B95}" destId="{68A3F5CB-16D8-4327-B89F-4FB5D61A511D}" srcOrd="1" destOrd="0" presId="urn:microsoft.com/office/officeart/2005/8/layout/radial1"/>
    <dgm:cxn modelId="{87D90C4F-AA70-4541-AE8D-7BB7529D0A7C}" srcId="{1A419994-3117-4956-8031-7BD751E59997}" destId="{F94772FF-3676-4B6B-BB5F-57B5179DCCD7}" srcOrd="4" destOrd="0" parTransId="{E8EA28EE-6764-409A-9752-175778E4355D}" sibTransId="{5A980C49-480C-42A5-BA80-B5BECD2522AC}"/>
    <dgm:cxn modelId="{AD47D12A-62D7-4821-BAA6-F33C4CC9CB53}" type="presOf" srcId="{5C414847-8583-4DF9-9DC8-82C38164925E}" destId="{510F16DB-38B5-4F23-B879-54F388909E87}" srcOrd="0" destOrd="0" presId="urn:microsoft.com/office/officeart/2005/8/layout/radial1"/>
    <dgm:cxn modelId="{DE9182A4-8551-42C9-9971-6EBEEFE69286}" type="presOf" srcId="{E8EA28EE-6764-409A-9752-175778E4355D}" destId="{1C6AB079-4105-4860-8578-7CD76E9FA96C}" srcOrd="1" destOrd="0" presId="urn:microsoft.com/office/officeart/2005/8/layout/radial1"/>
    <dgm:cxn modelId="{4E301416-F27A-43F8-B341-689D048F8886}" type="presOf" srcId="{0F49E17F-5E5A-49BE-8D73-E2D77D7137EB}" destId="{694535B4-5DFA-4DD2-898C-CAE69BB0BB8E}" srcOrd="0" destOrd="0" presId="urn:microsoft.com/office/officeart/2005/8/layout/radial1"/>
    <dgm:cxn modelId="{965D5943-19BE-46C4-B5CE-1C8454F3446A}" type="presOf" srcId="{2543CF86-6033-4FFD-9161-47AAA0DC7355}" destId="{2BB72957-D99C-4C85-8A0C-4C1C0A0ACCBD}" srcOrd="0" destOrd="0" presId="urn:microsoft.com/office/officeart/2005/8/layout/radial1"/>
    <dgm:cxn modelId="{0D2AB1C5-51E1-4B7C-AFF0-6CD1A35A639D}" type="presOf" srcId="{AB13F73F-2B00-42BA-804D-7372B0524BF0}" destId="{C3962BB2-D668-4DA9-8147-C193B6E2AE41}" srcOrd="0" destOrd="0" presId="urn:microsoft.com/office/officeart/2005/8/layout/radial1"/>
    <dgm:cxn modelId="{90EF0F77-1823-4EAE-B7A8-80D600E6DBD1}" srcId="{1A419994-3117-4956-8031-7BD751E59997}" destId="{5C414847-8583-4DF9-9DC8-82C38164925E}" srcOrd="2" destOrd="0" parTransId="{AB13F73F-2B00-42BA-804D-7372B0524BF0}" sibTransId="{4E151FE1-7060-4B24-A416-1552EA87F7A6}"/>
    <dgm:cxn modelId="{8F5814AC-BBCA-4456-BB20-03C556A3D02F}" srcId="{1A419994-3117-4956-8031-7BD751E59997}" destId="{D3E7D029-5847-400D-8430-D87D313EE2A7}" srcOrd="5" destOrd="0" parTransId="{2AC981EF-35AE-446E-BA12-B010DCA0C06A}" sibTransId="{38198BC9-4821-42A5-AD14-6DC4D393DE9D}"/>
    <dgm:cxn modelId="{79471185-9E40-4297-B7F0-963288448CF5}" type="presOf" srcId="{D426DE98-FA0D-4500-873B-83B5C09F732B}" destId="{19B0FA44-A07E-4E6F-9735-4300490BB5FB}" srcOrd="0" destOrd="0" presId="urn:microsoft.com/office/officeart/2005/8/layout/radial1"/>
    <dgm:cxn modelId="{04BEE825-4717-412A-999D-8C736D0A9BF5}" type="presOf" srcId="{BF9D30F4-80D0-4293-BD7B-374EB926B979}" destId="{108025E5-9853-4263-AEFD-D20649CA815A}" srcOrd="0" destOrd="0" presId="urn:microsoft.com/office/officeart/2005/8/layout/radial1"/>
    <dgm:cxn modelId="{65F04D25-5AC0-4C8A-80D0-3B863504D407}" type="presOf" srcId="{D426DE98-FA0D-4500-873B-83B5C09F732B}" destId="{AAA987A6-0760-44B5-B06C-C24E6C6E7DAA}" srcOrd="1" destOrd="0" presId="urn:microsoft.com/office/officeart/2005/8/layout/radial1"/>
    <dgm:cxn modelId="{0A207026-13A0-4672-8A4C-E591F7189CA6}" type="presOf" srcId="{2543CF86-6033-4FFD-9161-47AAA0DC7355}" destId="{4B0FF590-CA6D-4375-A1DC-E80F71E27D93}" srcOrd="1" destOrd="0" presId="urn:microsoft.com/office/officeart/2005/8/layout/radial1"/>
    <dgm:cxn modelId="{ADE48223-19A8-45C7-B0E3-376FF66BBBFB}" srcId="{1A419994-3117-4956-8031-7BD751E59997}" destId="{96924C85-805B-4927-B131-8A55086C85C2}" srcOrd="7" destOrd="0" parTransId="{D426DE98-FA0D-4500-873B-83B5C09F732B}" sibTransId="{E5B8D332-D32E-4A89-90C4-BDF4BBC5FA86}"/>
    <dgm:cxn modelId="{7152FEAD-44F8-40C4-A0E1-79364A09BCF1}" type="presOf" srcId="{F94772FF-3676-4B6B-BB5F-57B5179DCCD7}" destId="{27A532A4-2578-43A8-A575-37178C5F1D6D}" srcOrd="0" destOrd="0" presId="urn:microsoft.com/office/officeart/2005/8/layout/radial1"/>
    <dgm:cxn modelId="{1F55C1B7-0620-4A58-9944-92937DD63F70}" type="presParOf" srcId="{108025E5-9853-4263-AEFD-D20649CA815A}" destId="{80DFD7FA-8D01-40EC-86BE-7D9BC9E4783C}" srcOrd="0" destOrd="0" presId="urn:microsoft.com/office/officeart/2005/8/layout/radial1"/>
    <dgm:cxn modelId="{4EE45981-CAF5-45BD-A2AD-98635642A754}" type="presParOf" srcId="{108025E5-9853-4263-AEFD-D20649CA815A}" destId="{032F23FE-2870-490D-B1B1-4689266DE45A}" srcOrd="1" destOrd="0" presId="urn:microsoft.com/office/officeart/2005/8/layout/radial1"/>
    <dgm:cxn modelId="{62088529-667D-4089-879E-AE6DB2865ABF}" type="presParOf" srcId="{032F23FE-2870-490D-B1B1-4689266DE45A}" destId="{FCD9E242-B1AF-49AB-9DDD-BC76EE794D55}" srcOrd="0" destOrd="0" presId="urn:microsoft.com/office/officeart/2005/8/layout/radial1"/>
    <dgm:cxn modelId="{49EEEDA2-8A1C-4DB0-93CE-1C4CC702B321}" type="presParOf" srcId="{108025E5-9853-4263-AEFD-D20649CA815A}" destId="{C46FDD88-3FD5-437A-9F29-093D473FA508}" srcOrd="2" destOrd="0" presId="urn:microsoft.com/office/officeart/2005/8/layout/radial1"/>
    <dgm:cxn modelId="{10E1F4E5-8B5F-4FAE-96FB-AA7FFF9AA522}" type="presParOf" srcId="{108025E5-9853-4263-AEFD-D20649CA815A}" destId="{C9FEADAB-4165-452C-9403-BB8D35D969BA}" srcOrd="3" destOrd="0" presId="urn:microsoft.com/office/officeart/2005/8/layout/radial1"/>
    <dgm:cxn modelId="{C0963E67-D83D-4BA9-AFC0-29607BDF7AC7}" type="presParOf" srcId="{C9FEADAB-4165-452C-9403-BB8D35D969BA}" destId="{68A3F5CB-16D8-4327-B89F-4FB5D61A511D}" srcOrd="0" destOrd="0" presId="urn:microsoft.com/office/officeart/2005/8/layout/radial1"/>
    <dgm:cxn modelId="{F8476311-2269-4A80-8684-FC6504DCD1B9}" type="presParOf" srcId="{108025E5-9853-4263-AEFD-D20649CA815A}" destId="{694535B4-5DFA-4DD2-898C-CAE69BB0BB8E}" srcOrd="4" destOrd="0" presId="urn:microsoft.com/office/officeart/2005/8/layout/radial1"/>
    <dgm:cxn modelId="{7BFA8F1A-BB22-4EF3-8AA6-4C9303ED0319}" type="presParOf" srcId="{108025E5-9853-4263-AEFD-D20649CA815A}" destId="{C3962BB2-D668-4DA9-8147-C193B6E2AE41}" srcOrd="5" destOrd="0" presId="urn:microsoft.com/office/officeart/2005/8/layout/radial1"/>
    <dgm:cxn modelId="{03E9683B-C501-43BD-8D84-863809D7349F}" type="presParOf" srcId="{C3962BB2-D668-4DA9-8147-C193B6E2AE41}" destId="{F8E5CE39-9CF7-4F6D-BC50-38519B6A56A1}" srcOrd="0" destOrd="0" presId="urn:microsoft.com/office/officeart/2005/8/layout/radial1"/>
    <dgm:cxn modelId="{FFD184A8-1724-4D58-B102-931067BF75A9}" type="presParOf" srcId="{108025E5-9853-4263-AEFD-D20649CA815A}" destId="{510F16DB-38B5-4F23-B879-54F388909E87}" srcOrd="6" destOrd="0" presId="urn:microsoft.com/office/officeart/2005/8/layout/radial1"/>
    <dgm:cxn modelId="{F4590918-8FD0-4241-BB52-04F2E381E098}" type="presParOf" srcId="{108025E5-9853-4263-AEFD-D20649CA815A}" destId="{9AF23405-42B7-407B-B9CD-D936AC6E9968}" srcOrd="7" destOrd="0" presId="urn:microsoft.com/office/officeart/2005/8/layout/radial1"/>
    <dgm:cxn modelId="{3AF66325-7A8A-41D1-BA1E-B133A430CC45}" type="presParOf" srcId="{9AF23405-42B7-407B-B9CD-D936AC6E9968}" destId="{5286843B-5B6D-454A-9E2F-FC70F4A53025}" srcOrd="0" destOrd="0" presId="urn:microsoft.com/office/officeart/2005/8/layout/radial1"/>
    <dgm:cxn modelId="{C45E989F-979A-4056-8392-51CDD33145B0}" type="presParOf" srcId="{108025E5-9853-4263-AEFD-D20649CA815A}" destId="{0AAB9DB3-06AC-4CC5-BE6A-743D3EA4323B}" srcOrd="8" destOrd="0" presId="urn:microsoft.com/office/officeart/2005/8/layout/radial1"/>
    <dgm:cxn modelId="{ADF1A244-156D-4392-A944-1A423E48B3A8}" type="presParOf" srcId="{108025E5-9853-4263-AEFD-D20649CA815A}" destId="{D9B27B34-B807-4F93-8929-1CC25642FC21}" srcOrd="9" destOrd="0" presId="urn:microsoft.com/office/officeart/2005/8/layout/radial1"/>
    <dgm:cxn modelId="{0ECF542B-DA0B-4DD0-8EC6-744E144BD462}" type="presParOf" srcId="{D9B27B34-B807-4F93-8929-1CC25642FC21}" destId="{1C6AB079-4105-4860-8578-7CD76E9FA96C}" srcOrd="0" destOrd="0" presId="urn:microsoft.com/office/officeart/2005/8/layout/radial1"/>
    <dgm:cxn modelId="{5D3B0593-A0BB-4F14-BC18-47A27AD23225}" type="presParOf" srcId="{108025E5-9853-4263-AEFD-D20649CA815A}" destId="{27A532A4-2578-43A8-A575-37178C5F1D6D}" srcOrd="10" destOrd="0" presId="urn:microsoft.com/office/officeart/2005/8/layout/radial1"/>
    <dgm:cxn modelId="{AE0615BA-0237-4B74-B079-639D5B96D5D9}" type="presParOf" srcId="{108025E5-9853-4263-AEFD-D20649CA815A}" destId="{FABC2914-77FD-4F23-8134-5B96A20F889A}" srcOrd="11" destOrd="0" presId="urn:microsoft.com/office/officeart/2005/8/layout/radial1"/>
    <dgm:cxn modelId="{BC364DA5-F2B1-4968-9D9B-49DD9159C1E4}" type="presParOf" srcId="{FABC2914-77FD-4F23-8134-5B96A20F889A}" destId="{F483C89D-A244-4E1C-A5D3-4604EEEAE4CA}" srcOrd="0" destOrd="0" presId="urn:microsoft.com/office/officeart/2005/8/layout/radial1"/>
    <dgm:cxn modelId="{9F02F7FE-3571-451C-B677-4C760F0A87A0}" type="presParOf" srcId="{108025E5-9853-4263-AEFD-D20649CA815A}" destId="{11069C87-B45E-40BC-A4C4-213BB1F37281}" srcOrd="12" destOrd="0" presId="urn:microsoft.com/office/officeart/2005/8/layout/radial1"/>
    <dgm:cxn modelId="{8A35F44D-1D6B-431A-AC59-FF33933F168D}" type="presParOf" srcId="{108025E5-9853-4263-AEFD-D20649CA815A}" destId="{2BB72957-D99C-4C85-8A0C-4C1C0A0ACCBD}" srcOrd="13" destOrd="0" presId="urn:microsoft.com/office/officeart/2005/8/layout/radial1"/>
    <dgm:cxn modelId="{82638987-A966-49B8-8900-8C522B070D40}" type="presParOf" srcId="{2BB72957-D99C-4C85-8A0C-4C1C0A0ACCBD}" destId="{4B0FF590-CA6D-4375-A1DC-E80F71E27D93}" srcOrd="0" destOrd="0" presId="urn:microsoft.com/office/officeart/2005/8/layout/radial1"/>
    <dgm:cxn modelId="{D83018B2-7A00-4BE2-A23F-826AC10DD82C}" type="presParOf" srcId="{108025E5-9853-4263-AEFD-D20649CA815A}" destId="{D71FB289-4514-4773-8046-F7E4339D8C57}" srcOrd="14" destOrd="0" presId="urn:microsoft.com/office/officeart/2005/8/layout/radial1"/>
    <dgm:cxn modelId="{A3D52670-8DAF-465D-9209-08680C64FAC4}" type="presParOf" srcId="{108025E5-9853-4263-AEFD-D20649CA815A}" destId="{19B0FA44-A07E-4E6F-9735-4300490BB5FB}" srcOrd="15" destOrd="0" presId="urn:microsoft.com/office/officeart/2005/8/layout/radial1"/>
    <dgm:cxn modelId="{855CAAF3-ED04-43B1-B2C6-B1DBF7FA1FA2}" type="presParOf" srcId="{19B0FA44-A07E-4E6F-9735-4300490BB5FB}" destId="{AAA987A6-0760-44B5-B06C-C24E6C6E7DAA}" srcOrd="0" destOrd="0" presId="urn:microsoft.com/office/officeart/2005/8/layout/radial1"/>
    <dgm:cxn modelId="{D3A7A713-E5A4-4922-9E28-59D0EE74F3C2}" type="presParOf" srcId="{108025E5-9853-4263-AEFD-D20649CA815A}" destId="{DBD00F80-9E40-45D8-9480-A8F3D23922AC}" srcOrd="16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0DFD7FA-8D01-40EC-86BE-7D9BC9E4783C}">
      <dsp:nvSpPr>
        <dsp:cNvPr id="0" name=""/>
        <dsp:cNvSpPr/>
      </dsp:nvSpPr>
      <dsp:spPr>
        <a:xfrm>
          <a:off x="1825860" y="2016360"/>
          <a:ext cx="1072678" cy="107267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sz="1000" b="1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Технологии</a:t>
          </a:r>
        </a:p>
      </dsp:txBody>
      <dsp:txXfrm>
        <a:off x="1982950" y="2173450"/>
        <a:ext cx="758498" cy="758498"/>
      </dsp:txXfrm>
    </dsp:sp>
    <dsp:sp modelId="{032F23FE-2870-490D-B1B1-4689266DE45A}">
      <dsp:nvSpPr>
        <dsp:cNvPr id="0" name=""/>
        <dsp:cNvSpPr/>
      </dsp:nvSpPr>
      <dsp:spPr>
        <a:xfrm rot="16200000">
          <a:off x="1987065" y="1620792"/>
          <a:ext cx="750268" cy="40869"/>
        </a:xfrm>
        <a:custGeom>
          <a:avLst/>
          <a:gdLst/>
          <a:ahLst/>
          <a:cxnLst/>
          <a:rect l="0" t="0" r="0" b="0"/>
          <a:pathLst>
            <a:path>
              <a:moveTo>
                <a:pt x="0" y="20434"/>
              </a:moveTo>
              <a:lnTo>
                <a:pt x="750268" y="20434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2343443" y="1622469"/>
        <a:ext cx="37513" cy="37513"/>
      </dsp:txXfrm>
    </dsp:sp>
    <dsp:sp modelId="{C46FDD88-3FD5-437A-9F29-093D473FA508}">
      <dsp:nvSpPr>
        <dsp:cNvPr id="0" name=""/>
        <dsp:cNvSpPr/>
      </dsp:nvSpPr>
      <dsp:spPr>
        <a:xfrm>
          <a:off x="1825860" y="193413"/>
          <a:ext cx="1072678" cy="107267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45" tIns="4445" rIns="4445" bIns="4445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sz="700" b="1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Кейс –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sz="700" b="1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технология</a:t>
          </a:r>
        </a:p>
      </dsp:txBody>
      <dsp:txXfrm>
        <a:off x="1982950" y="350503"/>
        <a:ext cx="758498" cy="758498"/>
      </dsp:txXfrm>
    </dsp:sp>
    <dsp:sp modelId="{C9FEADAB-4165-452C-9403-BB8D35D969BA}">
      <dsp:nvSpPr>
        <dsp:cNvPr id="0" name=""/>
        <dsp:cNvSpPr/>
      </dsp:nvSpPr>
      <dsp:spPr>
        <a:xfrm rot="18900000">
          <a:off x="2631574" y="1887756"/>
          <a:ext cx="750268" cy="40869"/>
        </a:xfrm>
        <a:custGeom>
          <a:avLst/>
          <a:gdLst/>
          <a:ahLst/>
          <a:cxnLst/>
          <a:rect l="0" t="0" r="0" b="0"/>
          <a:pathLst>
            <a:path>
              <a:moveTo>
                <a:pt x="0" y="20434"/>
              </a:moveTo>
              <a:lnTo>
                <a:pt x="750268" y="20434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2987952" y="1889434"/>
        <a:ext cx="37513" cy="37513"/>
      </dsp:txXfrm>
    </dsp:sp>
    <dsp:sp modelId="{694535B4-5DFA-4DD2-898C-CAE69BB0BB8E}">
      <dsp:nvSpPr>
        <dsp:cNvPr id="0" name=""/>
        <dsp:cNvSpPr/>
      </dsp:nvSpPr>
      <dsp:spPr>
        <a:xfrm>
          <a:off x="3114878" y="727342"/>
          <a:ext cx="1072678" cy="107267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45" tIns="4445" rIns="4445" bIns="4445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sz="700" b="1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Экологические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sz="700" b="1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 сказки</a:t>
          </a:r>
        </a:p>
      </dsp:txBody>
      <dsp:txXfrm>
        <a:off x="3271968" y="884432"/>
        <a:ext cx="758498" cy="758498"/>
      </dsp:txXfrm>
    </dsp:sp>
    <dsp:sp modelId="{C3962BB2-D668-4DA9-8147-C193B6E2AE41}">
      <dsp:nvSpPr>
        <dsp:cNvPr id="0" name=""/>
        <dsp:cNvSpPr/>
      </dsp:nvSpPr>
      <dsp:spPr>
        <a:xfrm>
          <a:off x="2898539" y="2532265"/>
          <a:ext cx="750268" cy="40869"/>
        </a:xfrm>
        <a:custGeom>
          <a:avLst/>
          <a:gdLst/>
          <a:ahLst/>
          <a:cxnLst/>
          <a:rect l="0" t="0" r="0" b="0"/>
          <a:pathLst>
            <a:path>
              <a:moveTo>
                <a:pt x="0" y="20434"/>
              </a:moveTo>
              <a:lnTo>
                <a:pt x="750268" y="20434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3254916" y="2533943"/>
        <a:ext cx="37513" cy="37513"/>
      </dsp:txXfrm>
    </dsp:sp>
    <dsp:sp modelId="{510F16DB-38B5-4F23-B879-54F388909E87}">
      <dsp:nvSpPr>
        <dsp:cNvPr id="0" name=""/>
        <dsp:cNvSpPr/>
      </dsp:nvSpPr>
      <dsp:spPr>
        <a:xfrm>
          <a:off x="3648807" y="2016360"/>
          <a:ext cx="1072678" cy="107267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45" tIns="4445" rIns="4445" bIns="4445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sz="700" b="1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Природо-</a:t>
          </a:r>
          <a:br>
            <a:rPr kumimoji="0" lang="ru-RU" altLang="ru-RU" sz="700" b="1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</a:br>
          <a:r>
            <a:rPr kumimoji="0" lang="ru-RU" altLang="ru-RU" sz="700" b="1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охранные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sz="700" b="1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 акции</a:t>
          </a:r>
        </a:p>
      </dsp:txBody>
      <dsp:txXfrm>
        <a:off x="3805897" y="2173450"/>
        <a:ext cx="758498" cy="758498"/>
      </dsp:txXfrm>
    </dsp:sp>
    <dsp:sp modelId="{9AF23405-42B7-407B-B9CD-D936AC6E9968}">
      <dsp:nvSpPr>
        <dsp:cNvPr id="0" name=""/>
        <dsp:cNvSpPr/>
      </dsp:nvSpPr>
      <dsp:spPr>
        <a:xfrm rot="2700000">
          <a:off x="2631574" y="3176774"/>
          <a:ext cx="750268" cy="40869"/>
        </a:xfrm>
        <a:custGeom>
          <a:avLst/>
          <a:gdLst/>
          <a:ahLst/>
          <a:cxnLst/>
          <a:rect l="0" t="0" r="0" b="0"/>
          <a:pathLst>
            <a:path>
              <a:moveTo>
                <a:pt x="0" y="20434"/>
              </a:moveTo>
              <a:lnTo>
                <a:pt x="750268" y="20434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2987952" y="3178452"/>
        <a:ext cx="37513" cy="37513"/>
      </dsp:txXfrm>
    </dsp:sp>
    <dsp:sp modelId="{0AAB9DB3-06AC-4CC5-BE6A-743D3EA4323B}">
      <dsp:nvSpPr>
        <dsp:cNvPr id="0" name=""/>
        <dsp:cNvSpPr/>
      </dsp:nvSpPr>
      <dsp:spPr>
        <a:xfrm>
          <a:off x="3114878" y="3305378"/>
          <a:ext cx="1072678" cy="107267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45" tIns="4445" rIns="4445" bIns="4445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sz="700" b="1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Экологическая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sz="700" b="1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 тропа</a:t>
          </a:r>
        </a:p>
      </dsp:txBody>
      <dsp:txXfrm>
        <a:off x="3271968" y="3462468"/>
        <a:ext cx="758498" cy="758498"/>
      </dsp:txXfrm>
    </dsp:sp>
    <dsp:sp modelId="{D9B27B34-B807-4F93-8929-1CC25642FC21}">
      <dsp:nvSpPr>
        <dsp:cNvPr id="0" name=""/>
        <dsp:cNvSpPr/>
      </dsp:nvSpPr>
      <dsp:spPr>
        <a:xfrm rot="5400000">
          <a:off x="1987065" y="3443738"/>
          <a:ext cx="750268" cy="40869"/>
        </a:xfrm>
        <a:custGeom>
          <a:avLst/>
          <a:gdLst/>
          <a:ahLst/>
          <a:cxnLst/>
          <a:rect l="0" t="0" r="0" b="0"/>
          <a:pathLst>
            <a:path>
              <a:moveTo>
                <a:pt x="0" y="20434"/>
              </a:moveTo>
              <a:lnTo>
                <a:pt x="750268" y="20434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2343443" y="3445416"/>
        <a:ext cx="37513" cy="37513"/>
      </dsp:txXfrm>
    </dsp:sp>
    <dsp:sp modelId="{27A532A4-2578-43A8-A575-37178C5F1D6D}">
      <dsp:nvSpPr>
        <dsp:cNvPr id="0" name=""/>
        <dsp:cNvSpPr/>
      </dsp:nvSpPr>
      <dsp:spPr>
        <a:xfrm>
          <a:off x="1825860" y="3839307"/>
          <a:ext cx="1072678" cy="107267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45" tIns="4445" rIns="4445" bIns="4445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sz="700" b="1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ТРИЗ –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sz="700" b="1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технологии</a:t>
          </a:r>
        </a:p>
      </dsp:txBody>
      <dsp:txXfrm>
        <a:off x="1982950" y="3996397"/>
        <a:ext cx="758498" cy="758498"/>
      </dsp:txXfrm>
    </dsp:sp>
    <dsp:sp modelId="{FABC2914-77FD-4F23-8134-5B96A20F889A}">
      <dsp:nvSpPr>
        <dsp:cNvPr id="0" name=""/>
        <dsp:cNvSpPr/>
      </dsp:nvSpPr>
      <dsp:spPr>
        <a:xfrm rot="8100000">
          <a:off x="1342556" y="3176774"/>
          <a:ext cx="750268" cy="40869"/>
        </a:xfrm>
        <a:custGeom>
          <a:avLst/>
          <a:gdLst/>
          <a:ahLst/>
          <a:cxnLst/>
          <a:rect l="0" t="0" r="0" b="0"/>
          <a:pathLst>
            <a:path>
              <a:moveTo>
                <a:pt x="0" y="20434"/>
              </a:moveTo>
              <a:lnTo>
                <a:pt x="750268" y="20434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 rot="10800000">
        <a:off x="1698934" y="3178452"/>
        <a:ext cx="37513" cy="37513"/>
      </dsp:txXfrm>
    </dsp:sp>
    <dsp:sp modelId="{11069C87-B45E-40BC-A4C4-213BB1F37281}">
      <dsp:nvSpPr>
        <dsp:cNvPr id="0" name=""/>
        <dsp:cNvSpPr/>
      </dsp:nvSpPr>
      <dsp:spPr>
        <a:xfrm>
          <a:off x="536842" y="3305378"/>
          <a:ext cx="1072678" cy="107267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45" tIns="4445" rIns="4445" bIns="4445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sz="700" b="1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Экологический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sz="700" b="1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театр</a:t>
          </a:r>
        </a:p>
      </dsp:txBody>
      <dsp:txXfrm>
        <a:off x="693932" y="3462468"/>
        <a:ext cx="758498" cy="758498"/>
      </dsp:txXfrm>
    </dsp:sp>
    <dsp:sp modelId="{2BB72957-D99C-4C85-8A0C-4C1C0A0ACCBD}">
      <dsp:nvSpPr>
        <dsp:cNvPr id="0" name=""/>
        <dsp:cNvSpPr/>
      </dsp:nvSpPr>
      <dsp:spPr>
        <a:xfrm rot="10800000">
          <a:off x="1075592" y="2532265"/>
          <a:ext cx="750268" cy="40869"/>
        </a:xfrm>
        <a:custGeom>
          <a:avLst/>
          <a:gdLst/>
          <a:ahLst/>
          <a:cxnLst/>
          <a:rect l="0" t="0" r="0" b="0"/>
          <a:pathLst>
            <a:path>
              <a:moveTo>
                <a:pt x="0" y="20434"/>
              </a:moveTo>
              <a:lnTo>
                <a:pt x="750268" y="20434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 rot="10800000">
        <a:off x="1431969" y="2533943"/>
        <a:ext cx="37513" cy="37513"/>
      </dsp:txXfrm>
    </dsp:sp>
    <dsp:sp modelId="{D71FB289-4514-4773-8046-F7E4339D8C57}">
      <dsp:nvSpPr>
        <dsp:cNvPr id="0" name=""/>
        <dsp:cNvSpPr/>
      </dsp:nvSpPr>
      <dsp:spPr>
        <a:xfrm>
          <a:off x="2913" y="2016360"/>
          <a:ext cx="1072678" cy="107267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45" tIns="4445" rIns="4445" bIns="4445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sz="700" b="1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Метод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sz="700" b="1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моделирования</a:t>
          </a:r>
        </a:p>
      </dsp:txBody>
      <dsp:txXfrm>
        <a:off x="160003" y="2173450"/>
        <a:ext cx="758498" cy="758498"/>
      </dsp:txXfrm>
    </dsp:sp>
    <dsp:sp modelId="{19B0FA44-A07E-4E6F-9735-4300490BB5FB}">
      <dsp:nvSpPr>
        <dsp:cNvPr id="0" name=""/>
        <dsp:cNvSpPr/>
      </dsp:nvSpPr>
      <dsp:spPr>
        <a:xfrm rot="13500000">
          <a:off x="1342556" y="1887756"/>
          <a:ext cx="750268" cy="40869"/>
        </a:xfrm>
        <a:custGeom>
          <a:avLst/>
          <a:gdLst/>
          <a:ahLst/>
          <a:cxnLst/>
          <a:rect l="0" t="0" r="0" b="0"/>
          <a:pathLst>
            <a:path>
              <a:moveTo>
                <a:pt x="0" y="20434"/>
              </a:moveTo>
              <a:lnTo>
                <a:pt x="750268" y="20434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 rot="10800000">
        <a:off x="1698934" y="1889434"/>
        <a:ext cx="37513" cy="37513"/>
      </dsp:txXfrm>
    </dsp:sp>
    <dsp:sp modelId="{DBD00F80-9E40-45D8-9480-A8F3D23922AC}">
      <dsp:nvSpPr>
        <dsp:cNvPr id="0" name=""/>
        <dsp:cNvSpPr/>
      </dsp:nvSpPr>
      <dsp:spPr>
        <a:xfrm>
          <a:off x="536842" y="727342"/>
          <a:ext cx="1072678" cy="107267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45" tIns="4445" rIns="4445" bIns="4445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sz="700" b="1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Компьютерные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sz="700" b="1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 технологии</a:t>
          </a:r>
        </a:p>
      </dsp:txBody>
      <dsp:txXfrm>
        <a:off x="693932" y="884432"/>
        <a:ext cx="758498" cy="75849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D1037D-4A49-46A7-AC6B-69ED9AC03778}" type="datetimeFigureOut">
              <a:rPr lang="ru-RU"/>
              <a:pPr>
                <a:defRPr/>
              </a:pPr>
              <a:t>03.05.2024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B47777-F75F-4ED8-A767-B6502DD79BF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CF5636-CD96-41A9-9B2B-45D2824BCB43}" type="datetimeFigureOut">
              <a:rPr lang="ru-RU"/>
              <a:pPr>
                <a:defRPr/>
              </a:pPr>
              <a:t>03.05.2024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B28F02-7C93-41D3-A4CE-42531A018B8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1C87BB-3D42-4E0B-8516-8282BEAC65C7}" type="datetimeFigureOut">
              <a:rPr lang="ru-RU"/>
              <a:pPr>
                <a:defRPr/>
              </a:pPr>
              <a:t>03.05.2024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67E346-A6D4-4745-888F-458A38387E6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E9617A-B6E0-49F1-BCA0-235FFBC4A5EC}" type="datetimeFigureOut">
              <a:rPr lang="ru-RU"/>
              <a:pPr>
                <a:defRPr/>
              </a:pPr>
              <a:t>03.05.2024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D0865A-F105-43EB-881D-751C7578BB5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C2A687-3E3D-409C-BE24-1FF6786E071F}" type="datetimeFigureOut">
              <a:rPr lang="ru-RU"/>
              <a:pPr>
                <a:defRPr/>
              </a:pPr>
              <a:t>03.05.2024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7CA57E-72E5-421C-B5D1-636CAC76DF8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Заголовок, 1 большой объект и 2 маленьких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/>
              <a:t>Образец текста</a:t>
            </a:r>
          </a:p>
          <a:p>
            <a:pPr lvl="1"/>
            <a:r>
              <a:rPr lang="en-US"/>
              <a:t>Второй уровень</a:t>
            </a:r>
          </a:p>
          <a:p>
            <a:pPr lvl="2"/>
            <a:r>
              <a:rPr lang="en-US"/>
              <a:t>Третий уровень</a:t>
            </a:r>
          </a:p>
          <a:p>
            <a:pPr lvl="3"/>
            <a:r>
              <a:rPr lang="en-US"/>
              <a:t>Четвертый уровень</a:t>
            </a:r>
          </a:p>
          <a:p>
            <a:pPr lvl="4"/>
            <a:r>
              <a:rPr lang="en-US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en-US"/>
              <a:t>Образец текста</a:t>
            </a:r>
          </a:p>
          <a:p>
            <a:pPr lvl="1"/>
            <a:r>
              <a:rPr lang="en-US"/>
              <a:t>Второй уровень</a:t>
            </a:r>
          </a:p>
          <a:p>
            <a:pPr lvl="2"/>
            <a:r>
              <a:rPr lang="en-US"/>
              <a:t>Третий уровень</a:t>
            </a:r>
          </a:p>
          <a:p>
            <a:pPr lvl="3"/>
            <a:r>
              <a:rPr lang="en-US"/>
              <a:t>Четвертый уровень</a:t>
            </a:r>
          </a:p>
          <a:p>
            <a:pPr lvl="4"/>
            <a:r>
              <a:rPr lang="en-US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en-US"/>
              <a:t>Образец текста</a:t>
            </a:r>
          </a:p>
          <a:p>
            <a:pPr lvl="1"/>
            <a:r>
              <a:rPr lang="en-US"/>
              <a:t>Второй уровень</a:t>
            </a:r>
          </a:p>
          <a:p>
            <a:pPr lvl="2"/>
            <a:r>
              <a:rPr lang="en-US"/>
              <a:t>Третий уровень</a:t>
            </a:r>
          </a:p>
          <a:p>
            <a:pPr lvl="3"/>
            <a:r>
              <a:rPr lang="en-US"/>
              <a:t>Четвертый уровень</a:t>
            </a:r>
          </a:p>
          <a:p>
            <a:pPr lvl="4"/>
            <a:r>
              <a:rPr lang="en-US"/>
              <a:t>Пятый уровень</a:t>
            </a:r>
            <a:endParaRPr lang="ru-RU"/>
          </a:p>
        </p:txBody>
      </p:sp>
      <p:sp>
        <p:nvSpPr>
          <p:cNvPr id="6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5F313D-C840-4403-ACD8-72C48C2501BE}" type="datetimeFigureOut">
              <a:rPr lang="ru-RU"/>
              <a:pPr>
                <a:defRPr/>
              </a:pPr>
              <a:t>03.05.2024</a:t>
            </a:fld>
            <a:endParaRPr lang="ru-RU"/>
          </a:p>
        </p:txBody>
      </p:sp>
      <p:sp>
        <p:nvSpPr>
          <p:cNvPr id="7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C7A7D1-9771-467A-952D-DA4B8A5B83B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C19AD4-E4BF-42CC-85B8-9D8C716B76F1}" type="datetimeFigureOut">
              <a:rPr lang="ru-RU"/>
              <a:pPr>
                <a:defRPr/>
              </a:pPr>
              <a:t>03.05.2024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406AB2-E87A-403A-B94F-A1770FDFAEC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69AD84-030F-432F-86E1-5BF2EFAAD3F7}" type="datetimeFigureOut">
              <a:rPr lang="ru-RU"/>
              <a:pPr>
                <a:defRPr/>
              </a:pPr>
              <a:t>03.05.2024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C639AE-485E-4C55-8C95-43A94B4FE5D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47B351-5E97-4CFB-A615-29A25095A941}" type="datetimeFigureOut">
              <a:rPr lang="ru-RU"/>
              <a:pPr>
                <a:defRPr/>
              </a:pPr>
              <a:t>03.05.2024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5C946F-3D72-40A8-A145-E07205FF416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6C8946-EAE7-4711-80A2-42DEBE0FBE06}" type="datetimeFigureOut">
              <a:rPr lang="ru-RU"/>
              <a:pPr>
                <a:defRPr/>
              </a:pPr>
              <a:t>03.05.2024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1D907F-374F-4169-9521-E112BAF60B8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8A316A-A9CB-4489-8DA3-CBAE6CAD844B}" type="datetimeFigureOut">
              <a:rPr lang="ru-RU"/>
              <a:pPr>
                <a:defRPr/>
              </a:pPr>
              <a:t>03.05.2024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4ED37B-E7E9-4FFD-BD99-AD28AFD25AB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C5C1EF-4BE8-440B-A5A6-8A98965777E3}" type="datetimeFigureOut">
              <a:rPr lang="ru-RU"/>
              <a:pPr>
                <a:defRPr/>
              </a:pPr>
              <a:t>03.05.2024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2539D3-5FF7-4284-BCC0-5255D098223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BAC00A-D078-4334-AABC-48035C619194}" type="datetimeFigureOut">
              <a:rPr lang="ru-RU"/>
              <a:pPr>
                <a:defRPr/>
              </a:pPr>
              <a:t>03.05.2024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6A6A94-6CCC-44C1-96DB-8E472D75198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78B2B2-D55C-4905-9FDA-7C593135F64D}" type="datetimeFigureOut">
              <a:rPr lang="ru-RU"/>
              <a:pPr>
                <a:defRPr/>
              </a:pPr>
              <a:t>03.05.2024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8C3EC0-32B7-4142-8C36-6037115E226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6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D9FA376E-3E34-46F3-8876-5E05C9C2657A}" type="datetimeFigureOut">
              <a:rPr lang="ru-RU"/>
              <a:pPr>
                <a:defRPr/>
              </a:pPr>
              <a:t>03.05.2024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6AB629B2-CD56-4D4F-BFCD-6627C7A5D64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23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27.JP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9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5"/>
          <p:cNvSpPr>
            <a:spLocks noGrp="1"/>
          </p:cNvSpPr>
          <p:nvPr>
            <p:ph type="ctrTitle" idx="4294967295"/>
          </p:nvPr>
        </p:nvSpPr>
        <p:spPr>
          <a:xfrm>
            <a:off x="2667000" y="457200"/>
            <a:ext cx="6096000" cy="2438400"/>
          </a:xfrm>
        </p:spPr>
        <p:txBody>
          <a:bodyPr/>
          <a:lstStyle/>
          <a:p>
            <a:pPr eaLnBrk="1" hangingPunct="1"/>
            <a:r>
              <a:rPr lang="ru-RU" sz="36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Использование </a:t>
            </a:r>
            <a:br>
              <a:rPr lang="ru-RU" sz="36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ru-RU" sz="36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инновационных технологий </a:t>
            </a:r>
            <a:r>
              <a:rPr lang="en-US" sz="36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en-US" sz="36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ru-RU" sz="36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в экологическом образовании дошкольников</a:t>
            </a:r>
          </a:p>
        </p:txBody>
      </p:sp>
      <p:sp>
        <p:nvSpPr>
          <p:cNvPr id="16386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114800" y="5562600"/>
            <a:ext cx="4724400" cy="914400"/>
          </a:xfrm>
          <a:prstGeom prst="roundRect">
            <a:avLst>
              <a:gd name="adj" fmla="val 50000"/>
            </a:avLst>
          </a:prstGeom>
          <a:solidFill>
            <a:schemeClr val="accent3">
              <a:lumMod val="40000"/>
              <a:lumOff val="60000"/>
            </a:schemeClr>
          </a:solidFill>
        </p:spPr>
        <p:txBody>
          <a:bodyPr/>
          <a:lstStyle/>
          <a:p>
            <a:pPr eaLnBrk="1" hangingPunct="1">
              <a:lnSpc>
                <a:spcPct val="80000"/>
              </a:lnSpc>
              <a:spcBef>
                <a:spcPct val="0"/>
              </a:spcBef>
            </a:pPr>
            <a:r>
              <a:rPr lang="ru-RU" sz="1600" b="1" i="1" dirty="0" smtClean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МБДОУ №1 «Березка», п. </a:t>
            </a:r>
            <a:r>
              <a:rPr lang="ru-RU" sz="1600" b="1" i="1" dirty="0" err="1" smtClean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Джалиль</a:t>
            </a:r>
            <a:endParaRPr lang="ru-RU" sz="1600" b="1" i="1" dirty="0" smtClean="0">
              <a:solidFill>
                <a:schemeClr val="tx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>
              <a:lnSpc>
                <a:spcPct val="80000"/>
              </a:lnSpc>
              <a:spcBef>
                <a:spcPct val="0"/>
              </a:spcBef>
            </a:pPr>
            <a:r>
              <a:rPr lang="ru-RU" sz="1600" b="1" i="1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</a:t>
            </a:r>
            <a:r>
              <a:rPr lang="ru-RU" sz="1600" b="1" i="1" dirty="0" smtClean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тарший воспитатель </a:t>
            </a:r>
            <a:r>
              <a:rPr lang="ru-RU" sz="1600" b="1" i="1" dirty="0" err="1" smtClean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Зиннатуллина</a:t>
            </a:r>
            <a:r>
              <a:rPr lang="ru-RU" sz="1600" b="1" i="1" dirty="0" smtClean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Татьяна Николаевна</a:t>
            </a:r>
            <a:endParaRPr lang="ru-RU" sz="1800" b="1" i="1" dirty="0" smtClean="0">
              <a:solidFill>
                <a:schemeClr val="tx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>
              <a:lnSpc>
                <a:spcPct val="80000"/>
              </a:lnSpc>
              <a:spcBef>
                <a:spcPct val="0"/>
              </a:spcBef>
            </a:pPr>
            <a:endParaRPr lang="ru-RU" sz="1600" b="1" i="1" dirty="0" smtClean="0">
              <a:solidFill>
                <a:schemeClr val="tx2"/>
              </a:solidFill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Rectangle 4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txBody>
          <a:bodyPr/>
          <a:lstStyle/>
          <a:p>
            <a:pPr eaLnBrk="1" hangingPunct="1"/>
            <a:r>
              <a:rPr lang="ru-RU" sz="3600" b="1" i="1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Кейс - технология</a:t>
            </a:r>
          </a:p>
        </p:txBody>
      </p:sp>
      <p:sp>
        <p:nvSpPr>
          <p:cNvPr id="28674" name="Rectangle 5"/>
          <p:cNvSpPr>
            <a:spLocks noGrp="1"/>
          </p:cNvSpPr>
          <p:nvPr>
            <p:ph sz="half" idx="1"/>
          </p:nvPr>
        </p:nvSpPr>
        <p:spPr>
          <a:xfrm>
            <a:off x="304800" y="914400"/>
            <a:ext cx="4191000" cy="2438400"/>
          </a:xfrm>
        </p:spPr>
        <p:txBody>
          <a:bodyPr/>
          <a:lstStyle/>
          <a:p>
            <a:pPr marL="266700" indent="-266700" eaLnBrk="1" hangingPunct="1">
              <a:buFont typeface="Arial" charset="0"/>
              <a:buNone/>
            </a:pPr>
            <a:r>
              <a:rPr lang="ru-RU" sz="2000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        Кейс - технология — это разбор ситуации или конкретного случая, деловая игра. Главное ее предназначение – развивать способность анализировать различные проблемы и находить их решение, а также умение работать с информацией.</a:t>
            </a:r>
          </a:p>
          <a:p>
            <a:pPr marL="266700" indent="-266700" eaLnBrk="1" hangingPunct="1"/>
            <a:endParaRPr lang="ru-RU" sz="2000" dirty="0" smtClean="0"/>
          </a:p>
        </p:txBody>
      </p:sp>
      <p:pic>
        <p:nvPicPr>
          <p:cNvPr id="28675" name="Picture 11" descr="DSC00805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609600" y="3544826"/>
            <a:ext cx="3810000" cy="285597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3">
                <a:lumMod val="5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8676" name="Picture 7" descr="DSC01944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3"/>
          <a:srcRect/>
          <a:stretch>
            <a:fillRect/>
          </a:stretch>
        </p:blipFill>
        <p:spPr>
          <a:xfrm>
            <a:off x="4876800" y="1143000"/>
            <a:ext cx="3781425" cy="50419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3">
                <a:lumMod val="5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28677" name="Rectangle 4"/>
          <p:cNvSpPr>
            <a:spLocks/>
          </p:cNvSpPr>
          <p:nvPr/>
        </p:nvSpPr>
        <p:spPr bwMode="auto">
          <a:xfrm>
            <a:off x="304800" y="6400800"/>
            <a:ext cx="838200" cy="182563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endParaRPr lang="ru-RU" sz="2400" b="1" i="1">
              <a:solidFill>
                <a:schemeClr val="accent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Rectangle 4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9762"/>
          </a:xfrm>
        </p:spPr>
        <p:txBody>
          <a:bodyPr/>
          <a:lstStyle/>
          <a:p>
            <a:pPr eaLnBrk="1" hangingPunct="1"/>
            <a:r>
              <a:rPr lang="ru-RU" sz="2800" b="1" i="1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Опытно - экспериментальная деятельность</a:t>
            </a:r>
          </a:p>
        </p:txBody>
      </p:sp>
      <p:sp>
        <p:nvSpPr>
          <p:cNvPr id="29698" name="Rectangle 5"/>
          <p:cNvSpPr>
            <a:spLocks noGrp="1"/>
          </p:cNvSpPr>
          <p:nvPr>
            <p:ph sz="half" idx="1"/>
          </p:nvPr>
        </p:nvSpPr>
        <p:spPr>
          <a:xfrm>
            <a:off x="4343400" y="914400"/>
            <a:ext cx="4419600" cy="2286000"/>
          </a:xfrm>
        </p:spPr>
        <p:txBody>
          <a:bodyPr/>
          <a:lstStyle/>
          <a:p>
            <a:pPr marL="173038" indent="-173038" eaLnBrk="1" hangingPunct="1">
              <a:buFont typeface="Arial" charset="0"/>
              <a:buNone/>
            </a:pPr>
            <a:r>
              <a:rPr lang="ru-RU" sz="1800" dirty="0" smtClean="0"/>
              <a:t>          </a:t>
            </a:r>
            <a:r>
              <a:rPr lang="ru-RU" sz="2400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Формирует и расширяет представления детей об объектах живой и неживой природы через практическое самостоятельное познание.</a:t>
            </a:r>
            <a:br>
              <a:rPr lang="ru-RU" sz="2400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endParaRPr lang="ru-RU" sz="2400" dirty="0" smtClean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9699" name="Picture 9" descr="DSC01952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685800" y="1095550"/>
            <a:ext cx="3657600" cy="2744612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3">
                <a:lumMod val="50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9701" name="Rectangle 5"/>
          <p:cNvSpPr>
            <a:spLocks/>
          </p:cNvSpPr>
          <p:nvPr/>
        </p:nvSpPr>
        <p:spPr bwMode="auto">
          <a:xfrm>
            <a:off x="381000" y="4267200"/>
            <a:ext cx="4419600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173038" indent="-173038">
              <a:spcBef>
                <a:spcPct val="20000"/>
              </a:spcBef>
              <a:buFont typeface="Arial" charset="0"/>
              <a:buNone/>
            </a:pPr>
            <a:r>
              <a:rPr lang="ru-RU" sz="2400" dirty="0">
                <a:solidFill>
                  <a:srgbClr val="002060"/>
                </a:solidFill>
                <a:latin typeface="Calibri" panose="020F0502020204030204" pitchFamily="34" charset="0"/>
                <a:ea typeface="Segoe UI Historic" panose="020B0502040204020203" pitchFamily="34" charset="0"/>
                <a:cs typeface="Calibri" panose="020F0502020204030204" pitchFamily="34" charset="0"/>
              </a:rPr>
              <a:t>          Способствует развитию детской любознательности, пытливости ума и формирует на их основе устойчивые познавательные интересы.</a:t>
            </a:r>
            <a:br>
              <a:rPr lang="ru-RU" sz="2400" dirty="0">
                <a:solidFill>
                  <a:srgbClr val="002060"/>
                </a:solidFill>
                <a:latin typeface="Calibri" panose="020F0502020204030204" pitchFamily="34" charset="0"/>
                <a:ea typeface="Segoe UI Historic" panose="020B0502040204020203" pitchFamily="34" charset="0"/>
                <a:cs typeface="Calibri" panose="020F0502020204030204" pitchFamily="34" charset="0"/>
              </a:rPr>
            </a:br>
            <a:endParaRPr lang="ru-RU" sz="2400" dirty="0">
              <a:solidFill>
                <a:srgbClr val="002060"/>
              </a:solidFill>
              <a:latin typeface="Calibri" panose="020F0502020204030204" pitchFamily="34" charset="0"/>
              <a:ea typeface="Segoe UI Historic" panose="020B0502040204020203" pitchFamily="34" charset="0"/>
              <a:cs typeface="Calibri" panose="020F0502020204030204" pitchFamily="34" charset="0"/>
            </a:endParaRPr>
          </a:p>
        </p:txBody>
      </p:sp>
      <p:sp>
        <p:nvSpPr>
          <p:cNvPr id="29702" name="Rectangle 5"/>
          <p:cNvSpPr>
            <a:spLocks/>
          </p:cNvSpPr>
          <p:nvPr/>
        </p:nvSpPr>
        <p:spPr bwMode="auto">
          <a:xfrm>
            <a:off x="304800" y="6400800"/>
            <a:ext cx="914400" cy="152400"/>
          </a:xfrm>
          <a:prstGeom prst="rect">
            <a:avLst/>
          </a:prstGeom>
          <a:solidFill>
            <a:schemeClr val="bg2"/>
          </a:solidFill>
          <a:ln w="9525">
            <a:solidFill>
              <a:schemeClr val="bg2"/>
            </a:solidFill>
            <a:miter lim="800000"/>
            <a:headEnd/>
            <a:tailEnd/>
          </a:ln>
        </p:spPr>
        <p:txBody>
          <a:bodyPr/>
          <a:lstStyle/>
          <a:p>
            <a:pPr marL="173038" indent="-173038">
              <a:spcBef>
                <a:spcPct val="20000"/>
              </a:spcBef>
              <a:buFont typeface="Arial" charset="0"/>
              <a:buNone/>
            </a:pPr>
            <a:r>
              <a:rPr lang="ru-RU">
                <a:latin typeface="Times New Roman" pitchFamily="18" charset="0"/>
              </a:rPr>
              <a:t>          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3200400"/>
            <a:ext cx="4114800" cy="30861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3">
                <a:lumMod val="5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Rectang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3200" b="1" i="1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Метод игрового проблемного обучения</a:t>
            </a:r>
          </a:p>
        </p:txBody>
      </p:sp>
      <p:pic>
        <p:nvPicPr>
          <p:cNvPr id="30722" name="Picture 10" descr="DSC01939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2"/>
          <a:srcRect/>
          <a:stretch>
            <a:fillRect/>
          </a:stretch>
        </p:blipFill>
        <p:spPr>
          <a:xfrm>
            <a:off x="3810000" y="2362200"/>
            <a:ext cx="4673600" cy="35052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3">
                <a:lumMod val="5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30723" name="Rectangle 13"/>
          <p:cNvSpPr>
            <a:spLocks noGrp="1"/>
          </p:cNvSpPr>
          <p:nvPr>
            <p:ph sz="half" idx="4294967295"/>
          </p:nvPr>
        </p:nvSpPr>
        <p:spPr>
          <a:xfrm>
            <a:off x="304800" y="6400800"/>
            <a:ext cx="990600" cy="182563"/>
          </a:xfrm>
          <a:solidFill>
            <a:schemeClr val="bg2"/>
          </a:solidFill>
        </p:spPr>
        <p:txBody>
          <a:bodyPr/>
          <a:lstStyle/>
          <a:p>
            <a:endParaRPr lang="ru-RU" sz="2800" smtClean="0"/>
          </a:p>
        </p:txBody>
      </p:sp>
      <p:sp>
        <p:nvSpPr>
          <p:cNvPr id="30724" name="Rectangle 5"/>
          <p:cNvSpPr>
            <a:spLocks noGrp="1"/>
          </p:cNvSpPr>
          <p:nvPr>
            <p:ph type="body" sz="half" idx="1"/>
          </p:nvPr>
        </p:nvSpPr>
        <p:spPr>
          <a:xfrm>
            <a:off x="381000" y="1752600"/>
            <a:ext cx="2819400" cy="4114800"/>
          </a:xfrm>
        </p:spPr>
        <p:txBody>
          <a:bodyPr/>
          <a:lstStyle/>
          <a:p>
            <a:pPr marL="173038" indent="-173038" eaLnBrk="1" hangingPunct="1">
              <a:buFont typeface="Arial" charset="0"/>
              <a:buNone/>
            </a:pPr>
            <a:r>
              <a:rPr lang="ru-RU" sz="20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Состоит из пяти этапов:</a:t>
            </a:r>
            <a:br>
              <a:rPr lang="ru-RU" sz="2000" b="1" dirty="0" smtClean="0">
                <a:latin typeface="Calibri" panose="020F0502020204030204" pitchFamily="34" charset="0"/>
                <a:cs typeface="Calibri" panose="020F0502020204030204" pitchFamily="34" charset="0"/>
              </a:rPr>
            </a:br>
            <a:endParaRPr lang="ru-RU" sz="2000" b="1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73038" indent="-173038" eaLnBrk="1" hangingPunct="1">
              <a:buFont typeface="Arial" charset="0"/>
              <a:buNone/>
            </a:pPr>
            <a:r>
              <a:rPr lang="ru-RU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- постановка проблемы;</a:t>
            </a:r>
          </a:p>
          <a:p>
            <a:pPr marL="173038" indent="-173038" eaLnBrk="1" hangingPunct="1">
              <a:buFont typeface="Arial" charset="0"/>
              <a:buNone/>
            </a:pPr>
            <a:r>
              <a:rPr lang="ru-RU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- актуализация знаний;</a:t>
            </a:r>
          </a:p>
          <a:p>
            <a:pPr marL="173038" indent="-173038" eaLnBrk="1" hangingPunct="1">
              <a:buFont typeface="Arial" charset="0"/>
              <a:buNone/>
            </a:pPr>
            <a:r>
              <a:rPr lang="ru-RU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- выдвижение гипотез, предположений;</a:t>
            </a:r>
          </a:p>
          <a:p>
            <a:pPr marL="173038" indent="-173038" eaLnBrk="1" hangingPunct="1">
              <a:buFont typeface="Arial" charset="0"/>
              <a:buNone/>
            </a:pPr>
            <a:r>
              <a:rPr lang="ru-RU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- проверка решения;</a:t>
            </a:r>
          </a:p>
          <a:p>
            <a:pPr marL="173038" indent="-173038" eaLnBrk="1" hangingPunct="1">
              <a:buFontTx/>
              <a:buNone/>
            </a:pPr>
            <a:r>
              <a:rPr lang="ru-RU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- введение в систему знаний.</a:t>
            </a:r>
          </a:p>
          <a:p>
            <a:pPr marL="173038" indent="-173038" eaLnBrk="1" hangingPunct="1">
              <a:buFontTx/>
              <a:buChar char="-"/>
            </a:pPr>
            <a:endParaRPr lang="ru-RU" sz="1800" dirty="0" smtClean="0"/>
          </a:p>
          <a:p>
            <a:pPr marL="173038" indent="-173038" eaLnBrk="1" hangingPunct="1"/>
            <a:endParaRPr lang="ru-RU" sz="18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Rectangle 9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9762"/>
          </a:xfrm>
        </p:spPr>
        <p:txBody>
          <a:bodyPr/>
          <a:lstStyle/>
          <a:p>
            <a:pPr eaLnBrk="1" hangingPunct="1"/>
            <a:r>
              <a:rPr lang="ru-RU" sz="2400" b="1" i="1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Информационно-компьютерные технологии</a:t>
            </a:r>
          </a:p>
        </p:txBody>
      </p:sp>
      <p:sp>
        <p:nvSpPr>
          <p:cNvPr id="31746" name="Rectangle 10"/>
          <p:cNvSpPr>
            <a:spLocks noGrp="1"/>
          </p:cNvSpPr>
          <p:nvPr>
            <p:ph sz="half" idx="1"/>
          </p:nvPr>
        </p:nvSpPr>
        <p:spPr>
          <a:xfrm>
            <a:off x="609600" y="1066800"/>
            <a:ext cx="2971800" cy="5029200"/>
          </a:xfrm>
        </p:spPr>
        <p:txBody>
          <a:bodyPr/>
          <a:lstStyle/>
          <a:p>
            <a:pPr marL="0" indent="0" eaLnBrk="1" hangingPunct="1">
              <a:buFont typeface="Arial" charset="0"/>
              <a:buNone/>
            </a:pPr>
            <a:r>
              <a:rPr lang="ru-RU" sz="1800" dirty="0" smtClean="0"/>
              <a:t>   </a:t>
            </a:r>
            <a:r>
              <a:rPr lang="en-US" sz="1800" dirty="0" smtClean="0"/>
              <a:t>  </a:t>
            </a:r>
            <a:r>
              <a:rPr lang="ru-RU" sz="1800" dirty="0" smtClean="0">
                <a:latin typeface="Calibri" panose="020F0502020204030204" pitchFamily="34" charset="0"/>
                <a:cs typeface="Calibri" panose="020F0502020204030204" pitchFamily="34" charset="0"/>
              </a:rPr>
              <a:t>Информационные технологии – это совокупность знаний о способах и средствах работы с информационными ресурсами, и способ сбора, обработки и передачи информации для получения новых сведений об изучаемом объекте. Применение компьютерной техники позволяет сделать занятие привлекательным и по-настоящему современным, решать познавательные и творческие задачи с опорой на наглядность. </a:t>
            </a:r>
          </a:p>
          <a:p>
            <a:pPr marL="0" indent="0" eaLnBrk="1" hangingPunct="1">
              <a:buFont typeface="Arial" charset="0"/>
              <a:buNone/>
            </a:pPr>
            <a:endParaRPr lang="ru-RU" sz="1700" dirty="0" smtClean="0"/>
          </a:p>
        </p:txBody>
      </p:sp>
      <p:pic>
        <p:nvPicPr>
          <p:cNvPr id="31747" name="Picture 7" descr="115934_html_41ab1228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4495800" y="838200"/>
            <a:ext cx="3200400" cy="209163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3">
                <a:lumMod val="5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31749" name="Rectangle 9"/>
          <p:cNvSpPr>
            <a:spLocks/>
          </p:cNvSpPr>
          <p:nvPr/>
        </p:nvSpPr>
        <p:spPr bwMode="auto">
          <a:xfrm>
            <a:off x="304800" y="6400800"/>
            <a:ext cx="914400" cy="182563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endParaRPr lang="ru-RU" sz="2400" b="1" i="1">
              <a:solidFill>
                <a:schemeClr val="accent2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3000" y="3338945"/>
            <a:ext cx="2286000" cy="30480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3">
                <a:lumMod val="5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Rectangle 4"/>
          <p:cNvSpPr>
            <a:spLocks noGrp="1"/>
          </p:cNvSpPr>
          <p:nvPr>
            <p:ph type="title" sz="quarter"/>
          </p:nvPr>
        </p:nvSpPr>
        <p:spPr>
          <a:xfrm>
            <a:off x="457200" y="274638"/>
            <a:ext cx="8229600" cy="639762"/>
          </a:xfrm>
        </p:spPr>
        <p:txBody>
          <a:bodyPr/>
          <a:lstStyle/>
          <a:p>
            <a:pPr eaLnBrk="1" hangingPunct="1"/>
            <a:r>
              <a:rPr lang="ru-RU" sz="2800" b="1" i="1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Моделирование, мнемотехника</a:t>
            </a:r>
          </a:p>
        </p:txBody>
      </p:sp>
      <p:sp>
        <p:nvSpPr>
          <p:cNvPr id="32770" name="Rectangle 5"/>
          <p:cNvSpPr>
            <a:spLocks noGrp="1"/>
          </p:cNvSpPr>
          <p:nvPr>
            <p:ph sz="quarter" idx="1"/>
          </p:nvPr>
        </p:nvSpPr>
        <p:spPr>
          <a:xfrm>
            <a:off x="685800" y="990600"/>
            <a:ext cx="4191000" cy="2514600"/>
          </a:xfrm>
        </p:spPr>
        <p:txBody>
          <a:bodyPr/>
          <a:lstStyle/>
          <a:p>
            <a:pPr marL="0" indent="0" eaLnBrk="1" hangingPunct="1">
              <a:buNone/>
            </a:pPr>
            <a:r>
              <a:rPr lang="ru-RU" sz="2000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Моделирование, мнемотехника - наглядно-практические методы обучения. Представляют собой материальные заместители реально существующих предметов, явлений природы, отражающий их признаки, структуру, взаимосвязи между структурными частями или компонентами. </a:t>
            </a:r>
          </a:p>
          <a:p>
            <a:pPr marL="0" indent="0" eaLnBrk="1" hangingPunct="1"/>
            <a:endParaRPr lang="ru-RU" sz="1800" dirty="0" smtClean="0"/>
          </a:p>
        </p:txBody>
      </p:sp>
      <p:pic>
        <p:nvPicPr>
          <p:cNvPr id="32771" name="Picture 9" descr="DSC01848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5126182" y="990600"/>
            <a:ext cx="3297238" cy="247183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69A12B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2772" name="Picture 9" descr="2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3"/>
          <a:srcRect/>
          <a:stretch>
            <a:fillRect/>
          </a:stretch>
        </p:blipFill>
        <p:spPr>
          <a:xfrm>
            <a:off x="533400" y="3962400"/>
            <a:ext cx="4114800" cy="231457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69A12B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2773" name="Picture 11" descr="DSC02024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4"/>
          <a:srcRect/>
          <a:stretch>
            <a:fillRect/>
          </a:stretch>
        </p:blipFill>
        <p:spPr>
          <a:xfrm>
            <a:off x="5126182" y="3794125"/>
            <a:ext cx="3444395" cy="258445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69A12B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32774" name="Rectangle 4"/>
          <p:cNvSpPr>
            <a:spLocks/>
          </p:cNvSpPr>
          <p:nvPr/>
        </p:nvSpPr>
        <p:spPr bwMode="auto">
          <a:xfrm>
            <a:off x="304800" y="6400800"/>
            <a:ext cx="914400" cy="182563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endParaRPr lang="ru-RU" sz="2400" b="1" i="1">
              <a:solidFill>
                <a:schemeClr val="accent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Rectangle 4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868363"/>
          </a:xfrm>
        </p:spPr>
        <p:txBody>
          <a:bodyPr/>
          <a:lstStyle/>
          <a:p>
            <a:pPr eaLnBrk="1" hangingPunct="1"/>
            <a:r>
              <a:rPr lang="ru-RU" sz="2800" b="1" i="1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Проектная деятельность</a:t>
            </a:r>
          </a:p>
        </p:txBody>
      </p:sp>
      <p:sp>
        <p:nvSpPr>
          <p:cNvPr id="34818" name="Rectangle 5"/>
          <p:cNvSpPr>
            <a:spLocks noGrp="1"/>
          </p:cNvSpPr>
          <p:nvPr>
            <p:ph sz="half" idx="1"/>
          </p:nvPr>
        </p:nvSpPr>
        <p:spPr>
          <a:xfrm>
            <a:off x="304800" y="990600"/>
            <a:ext cx="3276600" cy="5334000"/>
          </a:xfrm>
        </p:spPr>
        <p:txBody>
          <a:bodyPr/>
          <a:lstStyle/>
          <a:p>
            <a:pPr marL="0" indent="0" eaLnBrk="1" hangingPunct="1">
              <a:buFont typeface="Arial" charset="0"/>
              <a:buNone/>
            </a:pPr>
            <a:r>
              <a:rPr lang="ru-RU" sz="1600" dirty="0" smtClean="0"/>
              <a:t>      </a:t>
            </a:r>
            <a:r>
              <a:rPr lang="ru-RU" sz="1600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Метод проектов как педагогическая технология — это совокупность исследовательских, поисковых, проблемных методов, творческих по своей сути, то есть в его основе лежит развитие познавательных навыков детей, умений самостоятельно конструировать свои знания, ориентироваться в информационном пространстве, развитие критического и творческого мышления. </a:t>
            </a:r>
          </a:p>
          <a:p>
            <a:pPr marL="0" indent="0" eaLnBrk="1" hangingPunct="1">
              <a:buFont typeface="Arial" charset="0"/>
              <a:buNone/>
            </a:pPr>
            <a:r>
              <a:rPr lang="ru-RU" sz="1600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  Основное предназначение метода проектов — предоставление детям возможности самостоятельного приобретения знаний при решении практических задач или проблем, требующих интеграции знаний из различных предметных областей</a:t>
            </a:r>
            <a:r>
              <a:rPr lang="ru-RU" sz="1600" dirty="0" smtClean="0"/>
              <a:t>. </a:t>
            </a:r>
          </a:p>
          <a:p>
            <a:pPr marL="0" indent="0" eaLnBrk="1" hangingPunct="1"/>
            <a:endParaRPr lang="ru-RU" sz="1600" dirty="0" smtClean="0"/>
          </a:p>
        </p:txBody>
      </p:sp>
      <p:sp>
        <p:nvSpPr>
          <p:cNvPr id="34819" name="Rectangle 7"/>
          <p:cNvSpPr>
            <a:spLocks noGrp="1"/>
          </p:cNvSpPr>
          <p:nvPr>
            <p:ph sz="quarter" idx="3"/>
          </p:nvPr>
        </p:nvSpPr>
        <p:spPr>
          <a:xfrm>
            <a:off x="304800" y="6400800"/>
            <a:ext cx="914400" cy="182563"/>
          </a:xfrm>
          <a:solidFill>
            <a:schemeClr val="bg2"/>
          </a:solidFill>
        </p:spPr>
        <p:txBody>
          <a:bodyPr/>
          <a:lstStyle/>
          <a:p>
            <a:pPr eaLnBrk="1" hangingPunct="1"/>
            <a:endParaRPr lang="ru-RU" sz="2400" smtClean="0"/>
          </a:p>
        </p:txBody>
      </p:sp>
      <p:pic>
        <p:nvPicPr>
          <p:cNvPr id="34820" name="Picture 7" descr="slide-22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3581400" y="1447800"/>
            <a:ext cx="5181600" cy="3881438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Rectangle 4"/>
          <p:cNvSpPr>
            <a:spLocks noGrp="1"/>
          </p:cNvSpPr>
          <p:nvPr>
            <p:ph type="title"/>
          </p:nvPr>
        </p:nvSpPr>
        <p:spPr>
          <a:xfrm>
            <a:off x="-228600" y="274638"/>
            <a:ext cx="6400800" cy="411162"/>
          </a:xfrm>
        </p:spPr>
        <p:txBody>
          <a:bodyPr/>
          <a:lstStyle/>
          <a:p>
            <a:pPr eaLnBrk="1" hangingPunct="1"/>
            <a:r>
              <a:rPr lang="ru-RU" sz="2400" b="1" i="1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Заключение:</a:t>
            </a:r>
          </a:p>
        </p:txBody>
      </p:sp>
      <p:sp>
        <p:nvSpPr>
          <p:cNvPr id="35842" name="Rectangle 5"/>
          <p:cNvSpPr>
            <a:spLocks noGrp="1"/>
          </p:cNvSpPr>
          <p:nvPr>
            <p:ph sz="half" idx="1"/>
          </p:nvPr>
        </p:nvSpPr>
        <p:spPr>
          <a:xfrm>
            <a:off x="304800" y="685800"/>
            <a:ext cx="4876800" cy="3124200"/>
          </a:xfrm>
        </p:spPr>
        <p:txBody>
          <a:bodyPr/>
          <a:lstStyle/>
          <a:p>
            <a:pPr marL="0" indent="0" eaLnBrk="1" hangingPunct="1">
              <a:buFont typeface="Arial" charset="0"/>
              <a:buNone/>
            </a:pPr>
            <a:r>
              <a:rPr lang="ru-RU" sz="1700" dirty="0" smtClean="0">
                <a:latin typeface="Arial" charset="0"/>
              </a:rPr>
              <a:t>        </a:t>
            </a:r>
            <a:r>
              <a:rPr lang="ru-RU" sz="1600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Проделанная работа отразилась на успехах детей. У них отмечаются положительные изменения в формировании нравственных качеств личности дошкольников. Дети стали внимательнее относиться к окружающей живой и неживой природе, к своим товарищам. У них повысился познавательный интерес к объектам природы, желание заботиться о них. Дети научились самостоятельно наблюдать, ухаживать за растениями и, бережно относиться к ним, проявляют любознательность, обращают внимание на красоту окружающей природы, в играх детей присутствует природное содержание. </a:t>
            </a:r>
          </a:p>
        </p:txBody>
      </p:sp>
      <p:sp>
        <p:nvSpPr>
          <p:cNvPr id="35844" name="Rectangle 5"/>
          <p:cNvSpPr>
            <a:spLocks/>
          </p:cNvSpPr>
          <p:nvPr/>
        </p:nvSpPr>
        <p:spPr bwMode="auto">
          <a:xfrm>
            <a:off x="304800" y="6324600"/>
            <a:ext cx="990600" cy="228600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173038" indent="-173038">
              <a:spcBef>
                <a:spcPct val="20000"/>
              </a:spcBef>
              <a:buFont typeface="Arial" charset="0"/>
              <a:buNone/>
            </a:pPr>
            <a:r>
              <a:rPr lang="ru-RU" sz="1700"/>
              <a:t>        </a:t>
            </a:r>
            <a:endParaRPr lang="ru-RU" sz="1700">
              <a:latin typeface="Times New Roman" pitchFamily="18" charset="0"/>
            </a:endParaRPr>
          </a:p>
        </p:txBody>
      </p:sp>
      <p:pic>
        <p:nvPicPr>
          <p:cNvPr id="35845" name="Picture 7" descr="DSC01997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2"/>
          <a:srcRect/>
          <a:stretch>
            <a:fillRect/>
          </a:stretch>
        </p:blipFill>
        <p:spPr>
          <a:xfrm>
            <a:off x="4956993" y="3572885"/>
            <a:ext cx="3678238" cy="275907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00B05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0" y="685800"/>
            <a:ext cx="3301231" cy="247592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00B05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3805382"/>
            <a:ext cx="3352800" cy="25146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00B05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Rectangle 4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960438"/>
          </a:xfrm>
        </p:spPr>
        <p:txBody>
          <a:bodyPr/>
          <a:lstStyle/>
          <a:p>
            <a:r>
              <a:rPr lang="ru-RU" sz="3200" b="1" i="1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СПАСИБО ЗА ВНИМАНИЕ!</a:t>
            </a:r>
          </a:p>
        </p:txBody>
      </p:sp>
      <p:pic>
        <p:nvPicPr>
          <p:cNvPr id="3" name="Объект 2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1723232"/>
            <a:ext cx="7772400" cy="437197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00B05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5"/>
          <p:cNvSpPr>
            <a:spLocks noGrp="1"/>
          </p:cNvSpPr>
          <p:nvPr>
            <p:ph sz="half" idx="4294967295"/>
          </p:nvPr>
        </p:nvSpPr>
        <p:spPr>
          <a:xfrm>
            <a:off x="457200" y="1447800"/>
            <a:ext cx="3352800" cy="4419600"/>
          </a:xfrm>
          <a:prstGeom prst="roundRect">
            <a:avLst/>
          </a:prstGeom>
          <a:ln>
            <a:solidFill>
              <a:srgbClr val="27704F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marL="92075" indent="-92075" algn="ctr" eaLnBrk="1" hangingPunct="1">
              <a:buFont typeface="Arial" charset="0"/>
              <a:buNone/>
            </a:pPr>
            <a:r>
              <a:rPr lang="ru-RU" sz="2400" b="1" i="1" dirty="0" smtClean="0">
                <a:solidFill>
                  <a:schemeClr val="accent2"/>
                </a:solidFill>
                <a:latin typeface="Arial" charset="0"/>
              </a:rPr>
              <a:t>        </a:t>
            </a:r>
            <a:r>
              <a:rPr lang="ru-RU" sz="2200" b="1" i="1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«Может быть, дети ещё не могут осмыслить природу как всенародное достояние, пусть они понимают её как сучок, на котором находится гнездо, где живём мы, птенцы природы». </a:t>
            </a:r>
            <a:r>
              <a:rPr lang="en-US" sz="2200" b="1" i="1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en-US" sz="2200" b="1" i="1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2200" b="1" i="1" dirty="0" smtClean="0">
                <a:solidFill>
                  <a:schemeClr val="accent2"/>
                </a:solidFill>
                <a:latin typeface="Arial" charset="0"/>
              </a:rPr>
              <a:t>                                                                              </a:t>
            </a:r>
            <a:r>
              <a:rPr lang="ru-RU" sz="2200" b="1" i="1" dirty="0" err="1" smtClean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В.А.Сухомлинский</a:t>
            </a:r>
            <a:r>
              <a:rPr lang="en-US" sz="2000" b="1" i="1" dirty="0" smtClean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</a:t>
            </a:r>
            <a:r>
              <a:rPr lang="en-US" sz="2000" i="1" dirty="0" smtClean="0">
                <a:latin typeface="Arial" charset="0"/>
              </a:rPr>
              <a:t>                                                                              </a:t>
            </a:r>
            <a:endParaRPr lang="ru-RU" sz="2000" i="1" dirty="0" smtClean="0">
              <a:latin typeface="Arial" charset="0"/>
            </a:endParaRPr>
          </a:p>
        </p:txBody>
      </p:sp>
      <p:sp>
        <p:nvSpPr>
          <p:cNvPr id="17411" name="Rectangle 5"/>
          <p:cNvSpPr>
            <a:spLocks/>
          </p:cNvSpPr>
          <p:nvPr/>
        </p:nvSpPr>
        <p:spPr bwMode="auto">
          <a:xfrm>
            <a:off x="304800" y="6400800"/>
            <a:ext cx="914400" cy="182563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92075" indent="-92075">
              <a:spcBef>
                <a:spcPct val="20000"/>
              </a:spcBef>
              <a:buFont typeface="Arial" charset="0"/>
              <a:buNone/>
            </a:pPr>
            <a:r>
              <a:rPr lang="ru-RU" sz="2400" b="1" i="1">
                <a:solidFill>
                  <a:schemeClr val="accent2"/>
                </a:solidFill>
              </a:rPr>
              <a:t>        </a:t>
            </a:r>
            <a:endParaRPr lang="ru-RU" sz="2000" i="1">
              <a:solidFill>
                <a:schemeClr val="tx2"/>
              </a:solidFill>
            </a:endParaRPr>
          </a:p>
          <a:p>
            <a:pPr marL="92075" indent="-92075">
              <a:spcBef>
                <a:spcPct val="20000"/>
              </a:spcBef>
              <a:buFont typeface="Arial" charset="0"/>
              <a:buNone/>
            </a:pPr>
            <a:r>
              <a:rPr lang="en-US" sz="2000" i="1"/>
              <a:t>                                                                                 </a:t>
            </a:r>
            <a:endParaRPr lang="ru-RU" sz="2000" i="1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9600" y="596828"/>
            <a:ext cx="4295829" cy="572777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3">
                <a:lumMod val="5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4"/>
          <p:cNvSpPr>
            <a:spLocks noGrp="1"/>
          </p:cNvSpPr>
          <p:nvPr>
            <p:ph type="title" idx="4294967295"/>
          </p:nvPr>
        </p:nvSpPr>
        <p:spPr>
          <a:xfrm>
            <a:off x="457200" y="274638"/>
            <a:ext cx="8229600" cy="563562"/>
          </a:xfrm>
        </p:spPr>
        <p:txBody>
          <a:bodyPr/>
          <a:lstStyle/>
          <a:p>
            <a:pPr algn="l" eaLnBrk="1" hangingPunct="1"/>
            <a:r>
              <a:rPr lang="ru-RU" sz="2400" b="1" i="1" dirty="0" smtClean="0">
                <a:solidFill>
                  <a:schemeClr val="accent2"/>
                </a:solidFill>
              </a:rPr>
              <a:t>              </a:t>
            </a:r>
            <a:r>
              <a:rPr lang="ru-RU" sz="3200" b="1" i="1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Актуальность</a:t>
            </a:r>
          </a:p>
        </p:txBody>
      </p:sp>
      <p:sp>
        <p:nvSpPr>
          <p:cNvPr id="18434" name="Rectangle 5"/>
          <p:cNvSpPr>
            <a:spLocks noGrp="1"/>
          </p:cNvSpPr>
          <p:nvPr>
            <p:ph sz="half" idx="4294967295"/>
          </p:nvPr>
        </p:nvSpPr>
        <p:spPr>
          <a:xfrm>
            <a:off x="457200" y="838200"/>
            <a:ext cx="3810000" cy="5287963"/>
          </a:xfrm>
        </p:spPr>
        <p:txBody>
          <a:bodyPr/>
          <a:lstStyle/>
          <a:p>
            <a:pPr marL="92075" indent="-92075" eaLnBrk="1" hangingPunct="1">
              <a:buFont typeface="Arial" charset="0"/>
              <a:buNone/>
            </a:pPr>
            <a:r>
              <a:rPr lang="en-US" sz="1600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      </a:t>
            </a:r>
            <a:r>
              <a:rPr lang="ru-RU" sz="1600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ФГОС ДО нацелен на то, чтобы </a:t>
            </a:r>
            <a:r>
              <a:rPr lang="en-US" sz="1600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en-US" sz="1600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ru-RU" sz="1600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у ребенка возникла мотивация к познанию и творчеству, он направлен на поддержку любых программ, способствующих формированию личности ребенка как носителя ценностных установок современного мира. </a:t>
            </a:r>
          </a:p>
          <a:p>
            <a:pPr marL="92075" indent="-92075" eaLnBrk="1" hangingPunct="1">
              <a:buFont typeface="Arial" charset="0"/>
              <a:buNone/>
            </a:pPr>
            <a:r>
              <a:rPr lang="ru-RU" sz="1600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    Современная культура, объединяющая человечество, основана на общечеловеческих ценностях, одной из которых является экологическое отношение к жизни и окружающей среде. По общему признанию и определению ученых (философов, экологов, педагогов), природа принадлежит к абсолютным ценностям высшего порядка, ибо она является основой существования человека на Земле и определяет его не только физическое, но и духовное благополучие. </a:t>
            </a:r>
          </a:p>
          <a:p>
            <a:pPr marL="92075" indent="-92075" eaLnBrk="1" hangingPunct="1"/>
            <a:endParaRPr lang="ru-RU" sz="1600" dirty="0" smtClean="0"/>
          </a:p>
        </p:txBody>
      </p:sp>
      <p:sp>
        <p:nvSpPr>
          <p:cNvPr id="18436" name="Rectangle 4"/>
          <p:cNvSpPr>
            <a:spLocks/>
          </p:cNvSpPr>
          <p:nvPr/>
        </p:nvSpPr>
        <p:spPr bwMode="auto">
          <a:xfrm>
            <a:off x="304800" y="6400800"/>
            <a:ext cx="914400" cy="182563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endParaRPr lang="ru-RU" sz="2400" b="1" i="1">
              <a:solidFill>
                <a:schemeClr val="accent2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9288" y="819726"/>
            <a:ext cx="4014355" cy="535247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27704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4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3562"/>
          </a:xfrm>
        </p:spPr>
        <p:txBody>
          <a:bodyPr/>
          <a:lstStyle/>
          <a:p>
            <a:pPr algn="l" eaLnBrk="1" hangingPunct="1"/>
            <a:r>
              <a:rPr lang="en-US" sz="2800" b="1" i="1" dirty="0" smtClean="0">
                <a:solidFill>
                  <a:srgbClr val="002060"/>
                </a:solidFill>
                <a:latin typeface="Times New Roman" pitchFamily="18" charset="0"/>
              </a:rPr>
              <a:t>               </a:t>
            </a:r>
            <a:r>
              <a:rPr lang="ru-RU" sz="3200" b="1" i="1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Цель:</a:t>
            </a:r>
          </a:p>
        </p:txBody>
      </p:sp>
      <p:sp>
        <p:nvSpPr>
          <p:cNvPr id="19458" name="Rectangle 5"/>
          <p:cNvSpPr>
            <a:spLocks noGrp="1"/>
          </p:cNvSpPr>
          <p:nvPr>
            <p:ph sz="half" idx="1"/>
          </p:nvPr>
        </p:nvSpPr>
        <p:spPr>
          <a:xfrm>
            <a:off x="304800" y="762000"/>
            <a:ext cx="5105400" cy="2209800"/>
          </a:xfrm>
        </p:spPr>
        <p:txBody>
          <a:bodyPr/>
          <a:lstStyle/>
          <a:p>
            <a:pPr marL="358775" indent="0" defTabSz="531813" eaLnBrk="1" hangingPunct="1">
              <a:buNone/>
            </a:pPr>
            <a:r>
              <a:rPr lang="en-US" sz="2000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</a:t>
            </a:r>
            <a:r>
              <a:rPr lang="ru-RU" sz="2000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формирование у детей </a:t>
            </a:r>
            <a:br>
              <a:rPr lang="ru-RU" sz="2000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ru-RU" sz="2000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элементов экологического сознания, способности понимать </a:t>
            </a:r>
            <a:br>
              <a:rPr lang="ru-RU" sz="2000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ru-RU" sz="2000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и любить окружающий мир </a:t>
            </a:r>
            <a:br>
              <a:rPr lang="ru-RU" sz="2000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ru-RU" sz="2000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и природу через</a:t>
            </a:r>
            <a:r>
              <a:rPr lang="ru-RU" sz="2000" b="1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использование инновационных технологий в экологическом образовании дошкольников.</a:t>
            </a:r>
          </a:p>
        </p:txBody>
      </p:sp>
      <p:sp>
        <p:nvSpPr>
          <p:cNvPr id="19461" name="Rectangle 4"/>
          <p:cNvSpPr>
            <a:spLocks/>
          </p:cNvSpPr>
          <p:nvPr/>
        </p:nvSpPr>
        <p:spPr bwMode="auto">
          <a:xfrm>
            <a:off x="304800" y="6400800"/>
            <a:ext cx="914400" cy="182563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r>
              <a:rPr lang="en-US" sz="2800" b="1" i="1">
                <a:latin typeface="Times New Roman" pitchFamily="18" charset="0"/>
              </a:rPr>
              <a:t>                               </a:t>
            </a:r>
            <a:endParaRPr lang="ru-RU" sz="2400" b="1" i="1">
              <a:solidFill>
                <a:schemeClr val="accent2"/>
              </a:solidFill>
              <a:latin typeface="Times New Roman" pitchFamily="18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0108" y="685800"/>
            <a:ext cx="3246692" cy="43434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27704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3581400"/>
            <a:ext cx="4605865" cy="2590799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27704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4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/>
          <a:lstStyle/>
          <a:p>
            <a:pPr algn="l" eaLnBrk="1" hangingPunct="1"/>
            <a:r>
              <a:rPr lang="en-US" sz="2400" b="1" i="1" dirty="0" smtClean="0">
                <a:solidFill>
                  <a:srgbClr val="002060"/>
                </a:solidFill>
              </a:rPr>
              <a:t>                </a:t>
            </a:r>
            <a:r>
              <a:rPr lang="ru-RU" sz="3200" b="1" i="1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Задачи:</a:t>
            </a:r>
          </a:p>
        </p:txBody>
      </p:sp>
      <p:sp>
        <p:nvSpPr>
          <p:cNvPr id="20482" name="Rectangle 5"/>
          <p:cNvSpPr>
            <a:spLocks noGrp="1"/>
          </p:cNvSpPr>
          <p:nvPr>
            <p:ph sz="half" idx="1"/>
          </p:nvPr>
        </p:nvSpPr>
        <p:spPr>
          <a:xfrm>
            <a:off x="457200" y="1143000"/>
            <a:ext cx="3962400" cy="5440362"/>
          </a:xfrm>
        </p:spPr>
        <p:txBody>
          <a:bodyPr/>
          <a:lstStyle/>
          <a:p>
            <a:pPr marL="173038" indent="-173038" eaLnBrk="1" hangingPunct="1"/>
            <a:r>
              <a:rPr lang="ru-RU" sz="1600" dirty="0" smtClean="0">
                <a:cs typeface="Times New Roman" pitchFamily="18" charset="0"/>
              </a:rPr>
              <a:t>    </a:t>
            </a:r>
            <a:r>
              <a:rPr lang="ru-RU" sz="1600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Развитие у детей элементов экологического сознания, которое определяется содержанием и характером (степенью сложности)  экологических знаний об устройстве мира природы, месте в нём человека, сущности жизни, пониманием ведущих взаимосвязей в мире. </a:t>
            </a:r>
          </a:p>
          <a:p>
            <a:pPr marL="173038" indent="-173038" eaLnBrk="1" hangingPunct="1"/>
            <a:r>
              <a:rPr lang="ru-RU" sz="1600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Развитие у детей навыков экологи-чески ориентированной деятельности </a:t>
            </a:r>
            <a:br>
              <a:rPr lang="ru-RU" sz="1600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ru-RU" sz="1600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 объектами ближайшего природного окружения, экологически грамотного поведения в быту и в природе. </a:t>
            </a:r>
          </a:p>
          <a:p>
            <a:pPr marL="173038" indent="-173038" eaLnBrk="1" hangingPunct="1"/>
            <a:r>
              <a:rPr lang="ru-RU" sz="1600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Развитие положительного опыта эмоционально-чувственного восприятия природы, её эстетического видения. </a:t>
            </a:r>
          </a:p>
          <a:p>
            <a:pPr marL="173038" indent="-173038" eaLnBrk="1" hangingPunct="1"/>
            <a:r>
              <a:rPr lang="ru-RU" sz="1600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Развитие осознанного отношения к природе на основе присвоения лично-значимых экологических ценностей</a:t>
            </a:r>
            <a:r>
              <a:rPr lang="ru-RU" sz="1600" dirty="0" smtClean="0">
                <a:cs typeface="Times New Roman" pitchFamily="18" charset="0"/>
              </a:rPr>
              <a:t>.</a:t>
            </a:r>
          </a:p>
        </p:txBody>
      </p:sp>
      <p:sp>
        <p:nvSpPr>
          <p:cNvPr id="20483" name="Rectangle 7"/>
          <p:cNvSpPr>
            <a:spLocks noGrp="1"/>
          </p:cNvSpPr>
          <p:nvPr>
            <p:ph sz="quarter" idx="3"/>
          </p:nvPr>
        </p:nvSpPr>
        <p:spPr>
          <a:xfrm>
            <a:off x="304800" y="6400800"/>
            <a:ext cx="914400" cy="182563"/>
          </a:xfrm>
          <a:solidFill>
            <a:schemeClr val="bg2"/>
          </a:solidFill>
        </p:spPr>
        <p:txBody>
          <a:bodyPr/>
          <a:lstStyle/>
          <a:p>
            <a:pPr eaLnBrk="1" hangingPunct="1"/>
            <a:endParaRPr lang="ru-RU" sz="2400" smtClean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1873" y="644164"/>
            <a:ext cx="4211836" cy="561578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27704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4"/>
          <p:cNvSpPr>
            <a:spLocks noGrp="1"/>
          </p:cNvSpPr>
          <p:nvPr>
            <p:ph type="title" idx="4294967295"/>
          </p:nvPr>
        </p:nvSpPr>
        <p:spPr>
          <a:xfrm>
            <a:off x="457200" y="381000"/>
            <a:ext cx="8229600" cy="1020763"/>
          </a:xfrm>
        </p:spPr>
        <p:txBody>
          <a:bodyPr/>
          <a:lstStyle/>
          <a:p>
            <a:pPr eaLnBrk="1" hangingPunct="1"/>
            <a:r>
              <a:rPr lang="ru-RU" sz="3200" b="1" i="1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Инновационные технологии в экологическом образовании дошкольников</a:t>
            </a:r>
          </a:p>
        </p:txBody>
      </p:sp>
      <p:graphicFrame>
        <p:nvGraphicFramePr>
          <p:cNvPr id="2" name="Схема 1"/>
          <p:cNvGraphicFramePr/>
          <p:nvPr/>
        </p:nvGraphicFramePr>
        <p:xfrm>
          <a:off x="2286000" y="1447800"/>
          <a:ext cx="4724400" cy="5105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4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/>
          <a:lstStyle/>
          <a:p>
            <a:pPr eaLnBrk="1" hangingPunct="1"/>
            <a:r>
              <a:rPr lang="ru-RU" sz="2400" b="1" i="1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Развивающая экологическая среда</a:t>
            </a:r>
          </a:p>
        </p:txBody>
      </p:sp>
      <p:sp>
        <p:nvSpPr>
          <p:cNvPr id="21506" name="Rectangle 5"/>
          <p:cNvSpPr>
            <a:spLocks noGrp="1"/>
          </p:cNvSpPr>
          <p:nvPr>
            <p:ph sz="half" idx="1"/>
          </p:nvPr>
        </p:nvSpPr>
        <p:spPr>
          <a:xfrm>
            <a:off x="457200" y="838200"/>
            <a:ext cx="4343400" cy="2895600"/>
          </a:xfrm>
        </p:spPr>
        <p:txBody>
          <a:bodyPr/>
          <a:lstStyle/>
          <a:p>
            <a:pPr marL="0" indent="0" eaLnBrk="1" hangingPunct="1">
              <a:buFont typeface="Arial" charset="0"/>
              <a:buNone/>
            </a:pPr>
            <a:r>
              <a:rPr lang="ru-RU" sz="1800" dirty="0" smtClean="0"/>
              <a:t>      </a:t>
            </a:r>
            <a:r>
              <a:rPr lang="ru-RU" sz="1600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Главная задача развивающей экологической среды – создание условий для формирования у детей осознанно-правильного отношения к природе. Процесс становления осознанно-правильного отношения к природе сопровождается самостоятельными наблюдениями, проведением опытов, стремлением у ребенка рассказать о своих переживаниях и впечатлениях, обсуждать их, воплощать в различной деятельности. </a:t>
            </a:r>
          </a:p>
        </p:txBody>
      </p:sp>
      <p:sp>
        <p:nvSpPr>
          <p:cNvPr id="21508" name="Rectangle 4"/>
          <p:cNvSpPr>
            <a:spLocks/>
          </p:cNvSpPr>
          <p:nvPr/>
        </p:nvSpPr>
        <p:spPr bwMode="auto">
          <a:xfrm>
            <a:off x="304800" y="6400800"/>
            <a:ext cx="914400" cy="182563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endParaRPr lang="ru-RU" sz="2400" b="1" i="1">
              <a:solidFill>
                <a:schemeClr val="accent2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3581400"/>
            <a:ext cx="3759200" cy="28194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27704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5982" y="1143000"/>
            <a:ext cx="3886200" cy="51816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27704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Rectangle 4"/>
          <p:cNvSpPr>
            <a:spLocks noGrp="1"/>
          </p:cNvSpPr>
          <p:nvPr>
            <p:ph type="title"/>
          </p:nvPr>
        </p:nvSpPr>
        <p:spPr>
          <a:xfrm>
            <a:off x="1143000" y="304800"/>
            <a:ext cx="7543800" cy="914400"/>
          </a:xfrm>
        </p:spPr>
        <p:txBody>
          <a:bodyPr/>
          <a:lstStyle/>
          <a:p>
            <a:pPr algn="l" eaLnBrk="1" hangingPunct="1"/>
            <a:r>
              <a:rPr lang="en-US" sz="2400" b="1" i="1" dirty="0" smtClean="0">
                <a:solidFill>
                  <a:schemeClr val="accent2"/>
                </a:solidFill>
              </a:rPr>
              <a:t>    </a:t>
            </a:r>
            <a:r>
              <a:rPr lang="ru-RU" sz="3200" b="1" i="1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Природоохранные акции</a:t>
            </a:r>
          </a:p>
        </p:txBody>
      </p:sp>
      <p:sp>
        <p:nvSpPr>
          <p:cNvPr id="26626" name="Rectangle 5"/>
          <p:cNvSpPr>
            <a:spLocks noGrp="1"/>
          </p:cNvSpPr>
          <p:nvPr>
            <p:ph sz="half" idx="1"/>
          </p:nvPr>
        </p:nvSpPr>
        <p:spPr>
          <a:xfrm>
            <a:off x="609600" y="1143000"/>
            <a:ext cx="5105400" cy="2286000"/>
          </a:xfrm>
        </p:spPr>
        <p:txBody>
          <a:bodyPr/>
          <a:lstStyle/>
          <a:p>
            <a:pPr marL="173038" indent="-173038" eaLnBrk="1" hangingPunct="1"/>
            <a:r>
              <a:rPr lang="ru-RU" sz="1700" b="1" dirty="0" smtClean="0">
                <a:solidFill>
                  <a:srgbClr val="002060"/>
                </a:solidFill>
              </a:rPr>
              <a:t>Акция </a:t>
            </a:r>
            <a:r>
              <a:rPr lang="ru-RU" sz="1700" dirty="0" smtClean="0">
                <a:solidFill>
                  <a:srgbClr val="002060"/>
                </a:solidFill>
              </a:rPr>
              <a:t>«Семечко и зернышко на запас»</a:t>
            </a:r>
          </a:p>
          <a:p>
            <a:pPr marL="173038" indent="-173038" eaLnBrk="1" hangingPunct="1"/>
            <a:r>
              <a:rPr lang="ru-RU" sz="1700" b="1" dirty="0" smtClean="0">
                <a:solidFill>
                  <a:srgbClr val="002060"/>
                </a:solidFill>
              </a:rPr>
              <a:t>Акция </a:t>
            </a:r>
            <a:r>
              <a:rPr lang="ru-RU" sz="1700" dirty="0" smtClean="0">
                <a:solidFill>
                  <a:srgbClr val="002060"/>
                </a:solidFill>
              </a:rPr>
              <a:t>«Каждой птахе по крохе»</a:t>
            </a:r>
          </a:p>
          <a:p>
            <a:pPr marL="173038" indent="-173038" eaLnBrk="1" hangingPunct="1"/>
            <a:r>
              <a:rPr lang="ru-RU" sz="1700" b="1" dirty="0" smtClean="0">
                <a:solidFill>
                  <a:srgbClr val="002060"/>
                </a:solidFill>
              </a:rPr>
              <a:t>Акция </a:t>
            </a:r>
            <a:r>
              <a:rPr lang="ru-RU" sz="1700" dirty="0" smtClean="0">
                <a:solidFill>
                  <a:srgbClr val="002060"/>
                </a:solidFill>
              </a:rPr>
              <a:t>«Игрушку елку сотвори – </a:t>
            </a:r>
          </a:p>
          <a:p>
            <a:pPr marL="173038" indent="-173038" eaLnBrk="1" hangingPunct="1"/>
            <a:r>
              <a:rPr lang="ru-RU" sz="1700" dirty="0" smtClean="0">
                <a:solidFill>
                  <a:srgbClr val="002060"/>
                </a:solidFill>
              </a:rPr>
              <a:t>и живую сохрани»</a:t>
            </a:r>
          </a:p>
          <a:p>
            <a:pPr marL="173038" indent="-173038" eaLnBrk="1" hangingPunct="1"/>
            <a:r>
              <a:rPr lang="ru-RU" sz="1700" b="1" dirty="0" smtClean="0">
                <a:solidFill>
                  <a:srgbClr val="002060"/>
                </a:solidFill>
              </a:rPr>
              <a:t>Акция </a:t>
            </a:r>
            <a:r>
              <a:rPr lang="ru-RU" sz="1700" dirty="0" smtClean="0">
                <a:solidFill>
                  <a:srgbClr val="002060"/>
                </a:solidFill>
              </a:rPr>
              <a:t>«Отходы в доходы»</a:t>
            </a:r>
          </a:p>
          <a:p>
            <a:pPr marL="173038" indent="-173038" eaLnBrk="1" hangingPunct="1"/>
            <a:r>
              <a:rPr lang="ru-RU" sz="1700" b="1" dirty="0" smtClean="0">
                <a:solidFill>
                  <a:srgbClr val="002060"/>
                </a:solidFill>
              </a:rPr>
              <a:t>Акция </a:t>
            </a:r>
            <a:r>
              <a:rPr lang="ru-RU" sz="1700" dirty="0" smtClean="0">
                <a:solidFill>
                  <a:srgbClr val="002060"/>
                </a:solidFill>
              </a:rPr>
              <a:t>«Закрывай покрепче кран, чтоб </a:t>
            </a:r>
          </a:p>
          <a:p>
            <a:pPr marL="173038" indent="-173038" eaLnBrk="1" hangingPunct="1"/>
            <a:r>
              <a:rPr lang="ru-RU" sz="1700" dirty="0" smtClean="0">
                <a:solidFill>
                  <a:srgbClr val="002060"/>
                </a:solidFill>
              </a:rPr>
              <a:t>не вытек океан»</a:t>
            </a:r>
          </a:p>
          <a:p>
            <a:pPr marL="173038" indent="-173038" eaLnBrk="1" hangingPunct="1"/>
            <a:r>
              <a:rPr lang="ru-RU" sz="1700" b="1" dirty="0" smtClean="0">
                <a:solidFill>
                  <a:srgbClr val="002060"/>
                </a:solidFill>
              </a:rPr>
              <a:t>Акция </a:t>
            </a:r>
            <a:r>
              <a:rPr lang="ru-RU" sz="1700" dirty="0" smtClean="0">
                <a:solidFill>
                  <a:srgbClr val="002060"/>
                </a:solidFill>
              </a:rPr>
              <a:t>«Сохранив дерево - сохраним жизнь»</a:t>
            </a:r>
          </a:p>
          <a:p>
            <a:pPr marL="173038" indent="-173038" eaLnBrk="1" hangingPunct="1"/>
            <a:r>
              <a:rPr lang="ru-RU" sz="1700" b="1" dirty="0" smtClean="0">
                <a:solidFill>
                  <a:srgbClr val="002060"/>
                </a:solidFill>
              </a:rPr>
              <a:t>Акция </a:t>
            </a:r>
            <a:r>
              <a:rPr lang="ru-RU" sz="1700" dirty="0" smtClean="0">
                <a:solidFill>
                  <a:srgbClr val="002060"/>
                </a:solidFill>
              </a:rPr>
              <a:t>«Наш чистый, цветущий район» </a:t>
            </a:r>
          </a:p>
          <a:p>
            <a:pPr marL="173038" indent="-173038" eaLnBrk="1" hangingPunct="1"/>
            <a:endParaRPr lang="ru-RU" sz="1700" dirty="0" smtClean="0">
              <a:solidFill>
                <a:srgbClr val="002060"/>
              </a:solidFill>
            </a:endParaRPr>
          </a:p>
        </p:txBody>
      </p:sp>
      <p:sp>
        <p:nvSpPr>
          <p:cNvPr id="26629" name="Rectangle 4"/>
          <p:cNvSpPr>
            <a:spLocks/>
          </p:cNvSpPr>
          <p:nvPr/>
        </p:nvSpPr>
        <p:spPr bwMode="auto">
          <a:xfrm>
            <a:off x="304800" y="6400800"/>
            <a:ext cx="990600" cy="182563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endParaRPr lang="ru-RU" sz="2400" b="1" i="1">
              <a:solidFill>
                <a:schemeClr val="accent2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6849" y="1371601"/>
            <a:ext cx="3371850" cy="44958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27704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9945" y="4146550"/>
            <a:ext cx="2971800" cy="2228850"/>
          </a:xfrm>
          <a:prstGeom prst="round2DiagRect">
            <a:avLst>
              <a:gd name="adj1" fmla="val 16667"/>
              <a:gd name="adj2" fmla="val 4618"/>
            </a:avLst>
          </a:prstGeom>
          <a:ln w="88900" cap="sq">
            <a:solidFill>
              <a:srgbClr val="27704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Rectangle 4"/>
          <p:cNvSpPr>
            <a:spLocks noGrp="1"/>
          </p:cNvSpPr>
          <p:nvPr>
            <p:ph type="title"/>
          </p:nvPr>
        </p:nvSpPr>
        <p:spPr>
          <a:xfrm>
            <a:off x="1524000" y="457200"/>
            <a:ext cx="7162800" cy="533400"/>
          </a:xfrm>
        </p:spPr>
        <p:txBody>
          <a:bodyPr/>
          <a:lstStyle/>
          <a:p>
            <a:pPr algn="l" eaLnBrk="1" hangingPunct="1"/>
            <a:r>
              <a:rPr lang="en-US" sz="2400" b="1" i="1" dirty="0" smtClean="0">
                <a:solidFill>
                  <a:schemeClr val="accent2"/>
                </a:solidFill>
              </a:rPr>
              <a:t>   </a:t>
            </a:r>
            <a:r>
              <a:rPr lang="ru-RU" sz="3200" b="1" i="1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Экологические сказки</a:t>
            </a:r>
          </a:p>
        </p:txBody>
      </p:sp>
      <p:sp>
        <p:nvSpPr>
          <p:cNvPr id="27650" name="Rectangle 5"/>
          <p:cNvSpPr>
            <a:spLocks noGrp="1"/>
          </p:cNvSpPr>
          <p:nvPr>
            <p:ph sz="half" idx="1"/>
          </p:nvPr>
        </p:nvSpPr>
        <p:spPr>
          <a:xfrm>
            <a:off x="457200" y="1219200"/>
            <a:ext cx="4038600" cy="1524000"/>
          </a:xfrm>
        </p:spPr>
        <p:txBody>
          <a:bodyPr/>
          <a:lstStyle/>
          <a:p>
            <a:pPr marL="0" indent="0" eaLnBrk="1" hangingPunct="1">
              <a:buNone/>
            </a:pPr>
            <a:r>
              <a:rPr lang="ru-RU" sz="2400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Экологические сказки учат научному видению в занимательной форме, помогают раскрыть сложные явления в природе. </a:t>
            </a:r>
          </a:p>
          <a:p>
            <a:pPr eaLnBrk="1" hangingPunct="1"/>
            <a:endParaRPr lang="ru-RU" sz="1800" dirty="0" smtClean="0"/>
          </a:p>
          <a:p>
            <a:pPr eaLnBrk="1" hangingPunct="1"/>
            <a:endParaRPr lang="ru-RU" sz="2800" dirty="0" smtClean="0"/>
          </a:p>
        </p:txBody>
      </p:sp>
      <p:pic>
        <p:nvPicPr>
          <p:cNvPr id="3" name="Объект 2"/>
          <p:cNvPicPr>
            <a:picLocks noGrp="1" noChangeAspect="1"/>
          </p:cNvPicPr>
          <p:nvPr>
            <p:ph sz="quarter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273" y="3276600"/>
            <a:ext cx="3886200" cy="291465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3">
                <a:lumMod val="5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3000" y="1371600"/>
            <a:ext cx="3505200" cy="35052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3">
                <a:lumMod val="5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Другая 9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5828"/>
      </a:hlink>
      <a:folHlink>
        <a:srgbClr val="C3D69B"/>
      </a:folHlink>
    </a:clrScheme>
    <a:fontScheme name="Классическая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1745</TotalTime>
  <Words>834</Words>
  <Application>Microsoft Office PowerPoint</Application>
  <PresentationFormat>Экран (4:3)</PresentationFormat>
  <Paragraphs>73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2" baseType="lpstr">
      <vt:lpstr>Arial</vt:lpstr>
      <vt:lpstr>Calibri</vt:lpstr>
      <vt:lpstr>Segoe UI Historic</vt:lpstr>
      <vt:lpstr>Times New Roman</vt:lpstr>
      <vt:lpstr>Тема Office</vt:lpstr>
      <vt:lpstr>Использование  инновационных технологий  в экологическом образовании дошкольников</vt:lpstr>
      <vt:lpstr>Презентация PowerPoint</vt:lpstr>
      <vt:lpstr>              Актуальность</vt:lpstr>
      <vt:lpstr>               Цель:</vt:lpstr>
      <vt:lpstr>                Задачи:</vt:lpstr>
      <vt:lpstr>Инновационные технологии в экологическом образовании дошкольников</vt:lpstr>
      <vt:lpstr>Развивающая экологическая среда</vt:lpstr>
      <vt:lpstr>    Природоохранные акции</vt:lpstr>
      <vt:lpstr>   Экологические сказки</vt:lpstr>
      <vt:lpstr>Кейс - технология</vt:lpstr>
      <vt:lpstr>Опытно - экспериментальная деятельность</vt:lpstr>
      <vt:lpstr>Метод игрового проблемного обучения</vt:lpstr>
      <vt:lpstr>Информационно-компьютерные технологии</vt:lpstr>
      <vt:lpstr>Моделирование, мнемотехника</vt:lpstr>
      <vt:lpstr>Проектная деятельность</vt:lpstr>
      <vt:lpstr>Заключение:</vt:lpstr>
      <vt:lpstr>СПАСИБО ЗА ВНИМАНИЕ!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Елена</dc:creator>
  <cp:lastModifiedBy>Admin</cp:lastModifiedBy>
  <cp:revision>112</cp:revision>
  <dcterms:created xsi:type="dcterms:W3CDTF">2013-08-23T08:38:35Z</dcterms:created>
  <dcterms:modified xsi:type="dcterms:W3CDTF">2024-05-03T12:09:13Z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XPowerLiteLastOptimized">
    <vt:lpwstr>2786715</vt:lpwstr>
  </property>
  <property fmtid="{D5CDD505-2E9C-101B-9397-08002B2CF9AE}" pid="3" name="NXPowerLiteSettings">
    <vt:lpwstr>F7000400038000</vt:lpwstr>
  </property>
  <property fmtid="{D5CDD505-2E9C-101B-9397-08002B2CF9AE}" pid="4" name="NXPowerLiteVersion">
    <vt:lpwstr>S9.1.2</vt:lpwstr>
  </property>
</Properties>
</file>